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83" r:id="rId5"/>
    <p:sldId id="262" r:id="rId6"/>
    <p:sldId id="308" r:id="rId7"/>
    <p:sldId id="258" r:id="rId8"/>
    <p:sldId id="261" r:id="rId9"/>
    <p:sldId id="309" r:id="rId10"/>
    <p:sldId id="310" r:id="rId11"/>
    <p:sldId id="286" r:id="rId12"/>
    <p:sldId id="287" r:id="rId13"/>
    <p:sldId id="288" r:id="rId14"/>
    <p:sldId id="289" r:id="rId15"/>
    <p:sldId id="311" r:id="rId16"/>
    <p:sldId id="312"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54"/>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D8DFAA-C755-40C9-8A1A-26524FD28AB7}" type="doc">
      <dgm:prSet loTypeId="urn:microsoft.com/office/officeart/2005/8/layout/vProcess5" loCatId="process" qsTypeId="urn:microsoft.com/office/officeart/2005/8/quickstyle/simple1" qsCatId="simple" csTypeId="urn:microsoft.com/office/officeart/2005/8/colors/accent3_2" csCatId="accent3" phldr="1"/>
      <dgm:spPr/>
      <dgm:t>
        <a:bodyPr/>
        <a:lstStyle/>
        <a:p>
          <a:endParaRPr lang="en-US"/>
        </a:p>
      </dgm:t>
    </dgm:pt>
    <dgm:pt modelId="{B4A28640-3E48-4658-A085-812C923FCB04}">
      <dgm:prSet/>
      <dgm:spPr/>
      <dgm:t>
        <a:bodyPr/>
        <a:lstStyle/>
        <a:p>
          <a:r>
            <a:rPr lang="en-US" b="0" i="0" dirty="0"/>
            <a:t>Enhance neighborhood safety and efficacy in resource deployment.</a:t>
          </a:r>
          <a:endParaRPr lang="en-US" dirty="0"/>
        </a:p>
      </dgm:t>
    </dgm:pt>
    <dgm:pt modelId="{B73FE7EF-7F9F-4E9A-AE4A-38ACCF8E1967}" type="parTrans" cxnId="{F3D623C8-7045-432C-8C9A-DAAC986F4B35}">
      <dgm:prSet/>
      <dgm:spPr/>
      <dgm:t>
        <a:bodyPr/>
        <a:lstStyle/>
        <a:p>
          <a:endParaRPr lang="en-US"/>
        </a:p>
      </dgm:t>
    </dgm:pt>
    <dgm:pt modelId="{466477BD-6B63-4FD9-B355-04F563CDFC63}" type="sibTrans" cxnId="{F3D623C8-7045-432C-8C9A-DAAC986F4B35}">
      <dgm:prSet/>
      <dgm:spPr/>
      <dgm:t>
        <a:bodyPr/>
        <a:lstStyle/>
        <a:p>
          <a:endParaRPr lang="en-US"/>
        </a:p>
      </dgm:t>
    </dgm:pt>
    <dgm:pt modelId="{8C0BCA50-65B5-4130-A615-DD88E9A08612}">
      <dgm:prSet/>
      <dgm:spPr/>
      <dgm:t>
        <a:bodyPr/>
        <a:lstStyle/>
        <a:p>
          <a:r>
            <a:rPr lang="en-US" b="0" i="0" dirty="0"/>
            <a:t>Foster economic growth and maintain public safety through data-driven decision-making.</a:t>
          </a:r>
          <a:endParaRPr lang="en-US" dirty="0"/>
        </a:p>
      </dgm:t>
    </dgm:pt>
    <dgm:pt modelId="{B668D55C-9AD6-409B-8282-4B5E3475DB54}" type="parTrans" cxnId="{2FDB6C58-8275-489B-AE33-906BCFA113DD}">
      <dgm:prSet/>
      <dgm:spPr/>
      <dgm:t>
        <a:bodyPr/>
        <a:lstStyle/>
        <a:p>
          <a:endParaRPr lang="en-US"/>
        </a:p>
      </dgm:t>
    </dgm:pt>
    <dgm:pt modelId="{A293BB1A-E5C9-4F2B-997C-5FEBE38237B2}" type="sibTrans" cxnId="{2FDB6C58-8275-489B-AE33-906BCFA113DD}">
      <dgm:prSet/>
      <dgm:spPr/>
      <dgm:t>
        <a:bodyPr/>
        <a:lstStyle/>
        <a:p>
          <a:endParaRPr lang="en-US"/>
        </a:p>
      </dgm:t>
    </dgm:pt>
    <dgm:pt modelId="{0F56024B-23FA-43C0-81DA-A42E74AC1EC4}" type="pres">
      <dgm:prSet presAssocID="{96D8DFAA-C755-40C9-8A1A-26524FD28AB7}" presName="outerComposite" presStyleCnt="0">
        <dgm:presLayoutVars>
          <dgm:chMax val="5"/>
          <dgm:dir/>
          <dgm:resizeHandles val="exact"/>
        </dgm:presLayoutVars>
      </dgm:prSet>
      <dgm:spPr/>
    </dgm:pt>
    <dgm:pt modelId="{C0239CC0-FAA5-42D9-B283-CF34A5E60615}" type="pres">
      <dgm:prSet presAssocID="{96D8DFAA-C755-40C9-8A1A-26524FD28AB7}" presName="dummyMaxCanvas" presStyleCnt="0">
        <dgm:presLayoutVars/>
      </dgm:prSet>
      <dgm:spPr/>
    </dgm:pt>
    <dgm:pt modelId="{1B34D085-11D9-4937-BBB5-D41326F6C95A}" type="pres">
      <dgm:prSet presAssocID="{96D8DFAA-C755-40C9-8A1A-26524FD28AB7}" presName="TwoNodes_1" presStyleLbl="node1" presStyleIdx="0" presStyleCnt="2">
        <dgm:presLayoutVars>
          <dgm:bulletEnabled val="1"/>
        </dgm:presLayoutVars>
      </dgm:prSet>
      <dgm:spPr/>
    </dgm:pt>
    <dgm:pt modelId="{49EBD967-6ADA-4D75-A305-3079171702B3}" type="pres">
      <dgm:prSet presAssocID="{96D8DFAA-C755-40C9-8A1A-26524FD28AB7}" presName="TwoNodes_2" presStyleLbl="node1" presStyleIdx="1" presStyleCnt="2">
        <dgm:presLayoutVars>
          <dgm:bulletEnabled val="1"/>
        </dgm:presLayoutVars>
      </dgm:prSet>
      <dgm:spPr/>
    </dgm:pt>
    <dgm:pt modelId="{896003BC-FB12-4DD5-B8CF-FBCBC265EA5B}" type="pres">
      <dgm:prSet presAssocID="{96D8DFAA-C755-40C9-8A1A-26524FD28AB7}" presName="TwoConn_1-2" presStyleLbl="fgAccFollowNode1" presStyleIdx="0" presStyleCnt="1">
        <dgm:presLayoutVars>
          <dgm:bulletEnabled val="1"/>
        </dgm:presLayoutVars>
      </dgm:prSet>
      <dgm:spPr/>
    </dgm:pt>
    <dgm:pt modelId="{24AE86CC-BCF8-4006-B72C-6F3431B79AD1}" type="pres">
      <dgm:prSet presAssocID="{96D8DFAA-C755-40C9-8A1A-26524FD28AB7}" presName="TwoNodes_1_text" presStyleLbl="node1" presStyleIdx="1" presStyleCnt="2">
        <dgm:presLayoutVars>
          <dgm:bulletEnabled val="1"/>
        </dgm:presLayoutVars>
      </dgm:prSet>
      <dgm:spPr/>
    </dgm:pt>
    <dgm:pt modelId="{CF7F84CB-4937-472B-921E-453CF3DABDA2}" type="pres">
      <dgm:prSet presAssocID="{96D8DFAA-C755-40C9-8A1A-26524FD28AB7}" presName="TwoNodes_2_text" presStyleLbl="node1" presStyleIdx="1" presStyleCnt="2">
        <dgm:presLayoutVars>
          <dgm:bulletEnabled val="1"/>
        </dgm:presLayoutVars>
      </dgm:prSet>
      <dgm:spPr/>
    </dgm:pt>
  </dgm:ptLst>
  <dgm:cxnLst>
    <dgm:cxn modelId="{71A66605-E713-46B4-8D2E-C61740A25652}" type="presOf" srcId="{8C0BCA50-65B5-4130-A615-DD88E9A08612}" destId="{CF7F84CB-4937-472B-921E-453CF3DABDA2}" srcOrd="1" destOrd="0" presId="urn:microsoft.com/office/officeart/2005/8/layout/vProcess5"/>
    <dgm:cxn modelId="{43DA2B1F-D770-4BE5-B7BD-39154F16FDB1}" type="presOf" srcId="{B4A28640-3E48-4658-A085-812C923FCB04}" destId="{24AE86CC-BCF8-4006-B72C-6F3431B79AD1}" srcOrd="1" destOrd="0" presId="urn:microsoft.com/office/officeart/2005/8/layout/vProcess5"/>
    <dgm:cxn modelId="{2FDB6C58-8275-489B-AE33-906BCFA113DD}" srcId="{96D8DFAA-C755-40C9-8A1A-26524FD28AB7}" destId="{8C0BCA50-65B5-4130-A615-DD88E9A08612}" srcOrd="1" destOrd="0" parTransId="{B668D55C-9AD6-409B-8282-4B5E3475DB54}" sibTransId="{A293BB1A-E5C9-4F2B-997C-5FEBE38237B2}"/>
    <dgm:cxn modelId="{1D50F059-912F-4320-B6D3-276364EA4A50}" type="presOf" srcId="{B4A28640-3E48-4658-A085-812C923FCB04}" destId="{1B34D085-11D9-4937-BBB5-D41326F6C95A}" srcOrd="0" destOrd="0" presId="urn:microsoft.com/office/officeart/2005/8/layout/vProcess5"/>
    <dgm:cxn modelId="{BE97FCB0-698C-47DE-8737-B04C24C79DD4}" type="presOf" srcId="{466477BD-6B63-4FD9-B355-04F563CDFC63}" destId="{896003BC-FB12-4DD5-B8CF-FBCBC265EA5B}" srcOrd="0" destOrd="0" presId="urn:microsoft.com/office/officeart/2005/8/layout/vProcess5"/>
    <dgm:cxn modelId="{9F2F2DB6-C9EF-44A3-853A-0EAB14F084C4}" type="presOf" srcId="{96D8DFAA-C755-40C9-8A1A-26524FD28AB7}" destId="{0F56024B-23FA-43C0-81DA-A42E74AC1EC4}" srcOrd="0" destOrd="0" presId="urn:microsoft.com/office/officeart/2005/8/layout/vProcess5"/>
    <dgm:cxn modelId="{F3D623C8-7045-432C-8C9A-DAAC986F4B35}" srcId="{96D8DFAA-C755-40C9-8A1A-26524FD28AB7}" destId="{B4A28640-3E48-4658-A085-812C923FCB04}" srcOrd="0" destOrd="0" parTransId="{B73FE7EF-7F9F-4E9A-AE4A-38ACCF8E1967}" sibTransId="{466477BD-6B63-4FD9-B355-04F563CDFC63}"/>
    <dgm:cxn modelId="{E42F09DE-2231-4F0C-8743-E5CFFA7EE4AC}" type="presOf" srcId="{8C0BCA50-65B5-4130-A615-DD88E9A08612}" destId="{49EBD967-6ADA-4D75-A305-3079171702B3}" srcOrd="0" destOrd="0" presId="urn:microsoft.com/office/officeart/2005/8/layout/vProcess5"/>
    <dgm:cxn modelId="{5E96042B-317A-45A1-A5A0-431EB3D043A9}" type="presParOf" srcId="{0F56024B-23FA-43C0-81DA-A42E74AC1EC4}" destId="{C0239CC0-FAA5-42D9-B283-CF34A5E60615}" srcOrd="0" destOrd="0" presId="urn:microsoft.com/office/officeart/2005/8/layout/vProcess5"/>
    <dgm:cxn modelId="{E49F003D-6623-41DA-BF3B-F72DB22063EA}" type="presParOf" srcId="{0F56024B-23FA-43C0-81DA-A42E74AC1EC4}" destId="{1B34D085-11D9-4937-BBB5-D41326F6C95A}" srcOrd="1" destOrd="0" presId="urn:microsoft.com/office/officeart/2005/8/layout/vProcess5"/>
    <dgm:cxn modelId="{2EDDF5D2-BD31-43CD-9DC6-53BBD281F1B2}" type="presParOf" srcId="{0F56024B-23FA-43C0-81DA-A42E74AC1EC4}" destId="{49EBD967-6ADA-4D75-A305-3079171702B3}" srcOrd="2" destOrd="0" presId="urn:microsoft.com/office/officeart/2005/8/layout/vProcess5"/>
    <dgm:cxn modelId="{9ABAA764-56CA-4606-B7FE-86BBC0C96B70}" type="presParOf" srcId="{0F56024B-23FA-43C0-81DA-A42E74AC1EC4}" destId="{896003BC-FB12-4DD5-B8CF-FBCBC265EA5B}" srcOrd="3" destOrd="0" presId="urn:microsoft.com/office/officeart/2005/8/layout/vProcess5"/>
    <dgm:cxn modelId="{B0C548D8-8692-467B-BE6F-B0823FD16114}" type="presParOf" srcId="{0F56024B-23FA-43C0-81DA-A42E74AC1EC4}" destId="{24AE86CC-BCF8-4006-B72C-6F3431B79AD1}" srcOrd="4" destOrd="0" presId="urn:microsoft.com/office/officeart/2005/8/layout/vProcess5"/>
    <dgm:cxn modelId="{CCE5B0C0-A2B4-4503-AE97-0989C6786BA3}" type="presParOf" srcId="{0F56024B-23FA-43C0-81DA-A42E74AC1EC4}" destId="{CF7F84CB-4937-472B-921E-453CF3DABDA2}"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4D085-11D9-4937-BBB5-D41326F6C95A}">
      <dsp:nvSpPr>
        <dsp:cNvPr id="0" name=""/>
        <dsp:cNvSpPr/>
      </dsp:nvSpPr>
      <dsp:spPr>
        <a:xfrm>
          <a:off x="0" y="0"/>
          <a:ext cx="4406771" cy="209666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Enhance neighborhood safety and efficacy in resource deployment.</a:t>
          </a:r>
          <a:endParaRPr lang="en-US" sz="2000" kern="1200" dirty="0"/>
        </a:p>
      </dsp:txBody>
      <dsp:txXfrm>
        <a:off x="61409" y="61409"/>
        <a:ext cx="2239708" cy="1973843"/>
      </dsp:txXfrm>
    </dsp:sp>
    <dsp:sp modelId="{49EBD967-6ADA-4D75-A305-3079171702B3}">
      <dsp:nvSpPr>
        <dsp:cNvPr id="0" name=""/>
        <dsp:cNvSpPr/>
      </dsp:nvSpPr>
      <dsp:spPr>
        <a:xfrm>
          <a:off x="777665" y="2562586"/>
          <a:ext cx="4406771" cy="209666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Foster economic growth and maintain public safety through data-driven decision-making.</a:t>
          </a:r>
          <a:endParaRPr lang="en-US" sz="2000" kern="1200" dirty="0"/>
        </a:p>
      </dsp:txBody>
      <dsp:txXfrm>
        <a:off x="839074" y="2623995"/>
        <a:ext cx="2143457" cy="1973843"/>
      </dsp:txXfrm>
    </dsp:sp>
    <dsp:sp modelId="{896003BC-FB12-4DD5-B8CF-FBCBC265EA5B}">
      <dsp:nvSpPr>
        <dsp:cNvPr id="0" name=""/>
        <dsp:cNvSpPr/>
      </dsp:nvSpPr>
      <dsp:spPr>
        <a:xfrm>
          <a:off x="3043941" y="1648208"/>
          <a:ext cx="1362830" cy="1362830"/>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350578" y="1648208"/>
        <a:ext cx="749556" cy="102553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5/4/2024</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5/4/2024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pPr algn="ctr"/>
            <a:r>
              <a:rPr lang="en-US" spc="-5" dirty="0">
                <a:latin typeface="Sabon Next LT" panose="02000500000000000000" pitchFamily="2" charset="0"/>
                <a:cs typeface="Sabon Next LT" panose="02000500000000000000" pitchFamily="2" charset="0"/>
              </a:rPr>
              <a:t>BANL</a:t>
            </a:r>
            <a:r>
              <a:rPr lang="en-US" sz="3200" b="1" spc="-35" dirty="0">
                <a:latin typeface="Sabon Next LT" panose="02000500000000000000" pitchFamily="2" charset="0"/>
                <a:cs typeface="Sabon Next LT" panose="02000500000000000000" pitchFamily="2" charset="0"/>
              </a:rPr>
              <a:t> </a:t>
            </a:r>
            <a:r>
              <a:rPr lang="en-US" sz="3200" b="1" dirty="0">
                <a:latin typeface="Sabon Next LT" panose="02000500000000000000" pitchFamily="2" charset="0"/>
                <a:cs typeface="Sabon Next LT" panose="02000500000000000000" pitchFamily="2" charset="0"/>
              </a:rPr>
              <a:t>–</a:t>
            </a:r>
            <a:r>
              <a:rPr lang="en-US" sz="3200" b="1" spc="-30" dirty="0">
                <a:latin typeface="Sabon Next LT" panose="02000500000000000000" pitchFamily="2" charset="0"/>
                <a:cs typeface="Sabon Next LT" panose="02000500000000000000" pitchFamily="2" charset="0"/>
              </a:rPr>
              <a:t> </a:t>
            </a:r>
            <a:r>
              <a:rPr lang="en-US" spc="-5" dirty="0">
                <a:latin typeface="Sabon Next LT" panose="02000500000000000000" pitchFamily="2" charset="0"/>
                <a:cs typeface="Sabon Next LT" panose="02000500000000000000" pitchFamily="2" charset="0"/>
              </a:rPr>
              <a:t>6900 </a:t>
            </a:r>
            <a:r>
              <a:rPr lang="en-US" sz="3200" b="1" spc="-5" dirty="0">
                <a:latin typeface="Sabon Next LT" panose="02000500000000000000" pitchFamily="2" charset="0"/>
                <a:cs typeface="Sabon Next LT" panose="02000500000000000000" pitchFamily="2" charset="0"/>
              </a:rPr>
              <a:t>-</a:t>
            </a:r>
            <a:r>
              <a:rPr lang="en-US" sz="3200" b="1" spc="-35" dirty="0">
                <a:latin typeface="Sabon Next LT" panose="02000500000000000000" pitchFamily="2" charset="0"/>
                <a:cs typeface="Sabon Next LT" panose="02000500000000000000" pitchFamily="2" charset="0"/>
              </a:rPr>
              <a:t> </a:t>
            </a:r>
            <a:r>
              <a:rPr lang="en-US" sz="3200" b="1" spc="-5" dirty="0">
                <a:latin typeface="Sabon Next LT" panose="02000500000000000000" pitchFamily="2" charset="0"/>
                <a:cs typeface="Sabon Next LT" panose="02000500000000000000" pitchFamily="2" charset="0"/>
              </a:rPr>
              <a:t>02</a:t>
            </a:r>
            <a:endParaRPr lang="en-US" dirty="0">
              <a:latin typeface="Sabon Next LT" panose="02000500000000000000" pitchFamily="2" charset="0"/>
              <a:cs typeface="Sabon Next LT" panose="02000500000000000000" pitchFamily="2" charset="0"/>
            </a:endParaRPr>
          </a:p>
        </p:txBody>
      </p:sp>
      <p:sp>
        <p:nvSpPr>
          <p:cNvPr id="19" name="Text Placeholder 18">
            <a:extLst>
              <a:ext uri="{FF2B5EF4-FFF2-40B4-BE49-F238E27FC236}">
                <a16:creationId xmlns:a16="http://schemas.microsoft.com/office/drawing/2014/main" id="{782206B1-586F-4254-9B36-D06C4E294ACF}"/>
              </a:ext>
            </a:extLst>
          </p:cNvPr>
          <p:cNvSpPr>
            <a:spLocks noGrp="1"/>
          </p:cNvSpPr>
          <p:nvPr>
            <p:ph type="body" sz="quarter" idx="18"/>
          </p:nvPr>
        </p:nvSpPr>
        <p:spPr>
          <a:xfrm>
            <a:off x="2421467" y="1502205"/>
            <a:ext cx="6959600" cy="1463040"/>
          </a:xfrm>
        </p:spPr>
        <p:txBody>
          <a:bodyPr/>
          <a:lstStyle/>
          <a:p>
            <a:pPr algn="ctr"/>
            <a:r>
              <a:rPr lang="en-US" sz="2800" b="1" dirty="0">
                <a:latin typeface="Sabon Next LT" panose="02000500000000000000" pitchFamily="2" charset="0"/>
                <a:cs typeface="Sabon Next LT" panose="02000500000000000000" pitchFamily="2" charset="0"/>
              </a:rPr>
              <a:t>BUSINESS ANALYTICS CAPSTONE</a:t>
            </a:r>
          </a:p>
        </p:txBody>
      </p:sp>
      <p:sp>
        <p:nvSpPr>
          <p:cNvPr id="21" name="Text Placeholder 20">
            <a:extLst>
              <a:ext uri="{FF2B5EF4-FFF2-40B4-BE49-F238E27FC236}">
                <a16:creationId xmlns:a16="http://schemas.microsoft.com/office/drawing/2014/main" id="{1B8F0371-4F69-4131-91BF-9AB99E6EE89B}"/>
              </a:ext>
            </a:extLst>
          </p:cNvPr>
          <p:cNvSpPr>
            <a:spLocks noGrp="1"/>
          </p:cNvSpPr>
          <p:nvPr>
            <p:ph type="body" sz="quarter" idx="20"/>
          </p:nvPr>
        </p:nvSpPr>
        <p:spPr>
          <a:xfrm>
            <a:off x="2571750" y="2657474"/>
            <a:ext cx="6959600" cy="1463040"/>
          </a:xfrm>
        </p:spPr>
        <p:txBody>
          <a:bodyPr/>
          <a:lstStyle/>
          <a:p>
            <a:pPr algn="ctr"/>
            <a:r>
              <a:rPr lang="en-US" sz="2400" b="1" dirty="0">
                <a:latin typeface="Sabon Next LT" panose="02000500000000000000" pitchFamily="2" charset="0"/>
                <a:cs typeface="Sabon Next LT" panose="02000500000000000000" pitchFamily="2" charset="0"/>
              </a:rPr>
              <a:t>Project Topic- Los Angeles Crime Data Analysis</a:t>
            </a:r>
          </a:p>
          <a:p>
            <a:pPr algn="ctr"/>
            <a:endParaRPr lang="en-US" sz="2400" b="1" dirty="0">
              <a:latin typeface="Sabon Next LT" panose="02000500000000000000" pitchFamily="2" charset="0"/>
              <a:cs typeface="Sabon Next LT" panose="02000500000000000000" pitchFamily="2" charset="0"/>
            </a:endParaRPr>
          </a:p>
          <a:p>
            <a:pPr algn="ctr"/>
            <a:r>
              <a:rPr lang="en-US" sz="2400" b="1" dirty="0">
                <a:latin typeface="Sabon Next LT" panose="02000500000000000000" pitchFamily="2" charset="0"/>
                <a:cs typeface="Sabon Next LT" panose="02000500000000000000" pitchFamily="2" charset="0"/>
              </a:rPr>
              <a:t>May 04, 2024</a:t>
            </a:r>
          </a:p>
        </p:txBody>
      </p:sp>
      <p:sp>
        <p:nvSpPr>
          <p:cNvPr id="22" name="Text Placeholder 21">
            <a:extLst>
              <a:ext uri="{FF2B5EF4-FFF2-40B4-BE49-F238E27FC236}">
                <a16:creationId xmlns:a16="http://schemas.microsoft.com/office/drawing/2014/main" id="{78CACAF1-61EA-4605-A8FE-2EEE752B49FF}"/>
              </a:ext>
            </a:extLst>
          </p:cNvPr>
          <p:cNvSpPr>
            <a:spLocks noGrp="1"/>
          </p:cNvSpPr>
          <p:nvPr>
            <p:ph type="body" sz="quarter" idx="21"/>
          </p:nvPr>
        </p:nvSpPr>
        <p:spPr>
          <a:xfrm>
            <a:off x="4449347" y="4267200"/>
            <a:ext cx="3293306" cy="1740103"/>
          </a:xfrm>
        </p:spPr>
        <p:txBody>
          <a:bodyPr/>
          <a:lstStyle/>
          <a:p>
            <a:pPr algn="ctr"/>
            <a:r>
              <a:rPr lang="en-US" sz="2000" b="1" dirty="0">
                <a:latin typeface="Sabon Next LT" panose="02000500000000000000" pitchFamily="2" charset="0"/>
                <a:cs typeface="Sabon Next LT" panose="02000500000000000000" pitchFamily="2" charset="0"/>
              </a:rPr>
              <a:t>Submitted by:</a:t>
            </a:r>
          </a:p>
          <a:p>
            <a:pPr algn="ctr"/>
            <a:r>
              <a:rPr lang="en-US" sz="2000" b="1" dirty="0">
                <a:latin typeface="Sabon Next LT" panose="02000500000000000000" pitchFamily="2" charset="0"/>
                <a:cs typeface="Sabon Next LT" panose="02000500000000000000" pitchFamily="2" charset="0"/>
              </a:rPr>
              <a:t>Antara Moundekar</a:t>
            </a:r>
          </a:p>
          <a:p>
            <a:pPr algn="ctr"/>
            <a:r>
              <a:rPr lang="en-US" sz="2000" b="1" dirty="0" err="1">
                <a:latin typeface="Sabon Next LT" panose="02000500000000000000" pitchFamily="2" charset="0"/>
                <a:cs typeface="Sabon Next LT" panose="02000500000000000000" pitchFamily="2" charset="0"/>
              </a:rPr>
              <a:t>Shravanthi</a:t>
            </a:r>
            <a:r>
              <a:rPr lang="en-US" sz="2000" b="1" dirty="0">
                <a:latin typeface="Sabon Next LT" panose="02000500000000000000" pitchFamily="2" charset="0"/>
                <a:cs typeface="Sabon Next LT" panose="02000500000000000000" pitchFamily="2" charset="0"/>
              </a:rPr>
              <a:t> </a:t>
            </a:r>
            <a:r>
              <a:rPr lang="en-US" sz="2000" b="1" dirty="0" err="1">
                <a:latin typeface="Sabon Next LT" panose="02000500000000000000" pitchFamily="2" charset="0"/>
                <a:cs typeface="Sabon Next LT" panose="02000500000000000000" pitchFamily="2" charset="0"/>
              </a:rPr>
              <a:t>Logishetty</a:t>
            </a:r>
            <a:endParaRPr lang="en-US" sz="2000" b="1" dirty="0">
              <a:latin typeface="Sabon Next LT" panose="02000500000000000000" pitchFamily="2" charset="0"/>
              <a:cs typeface="Sabon Next LT" panose="02000500000000000000" pitchFamily="2" charset="0"/>
            </a:endParaRPr>
          </a:p>
          <a:p>
            <a:pPr algn="ctr"/>
            <a:r>
              <a:rPr lang="en-US" sz="2000" b="1" dirty="0">
                <a:latin typeface="Sabon Next LT" panose="02000500000000000000" pitchFamily="2" charset="0"/>
                <a:cs typeface="Sabon Next LT" panose="02000500000000000000" pitchFamily="2" charset="0"/>
              </a:rPr>
              <a:t>Pavani </a:t>
            </a:r>
            <a:r>
              <a:rPr lang="en-US" sz="2000" b="1" dirty="0" err="1">
                <a:latin typeface="Sabon Next LT" panose="02000500000000000000" pitchFamily="2" charset="0"/>
                <a:cs typeface="Sabon Next LT" panose="02000500000000000000" pitchFamily="2" charset="0"/>
              </a:rPr>
              <a:t>Badam</a:t>
            </a:r>
            <a:endParaRPr lang="en-US" sz="2000" b="1" dirty="0">
              <a:latin typeface="Sabon Next LT" panose="02000500000000000000" pitchFamily="2" charset="0"/>
              <a:cs typeface="Sabon Next LT" panose="02000500000000000000" pitchFamily="2" charset="0"/>
            </a:endParaRPr>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p:txBody>
          <a:bodyPr/>
          <a:lstStyle/>
          <a:p>
            <a:fld id="{C263D6C4-4840-40CC-AC84-17E24B3B7BDE}" type="slidenum">
              <a:rPr lang="en-US" smtClean="0"/>
              <a:pPr/>
              <a:t>1</a:t>
            </a:fld>
            <a:endParaRPr lang="en-US" dirty="0"/>
          </a:p>
        </p:txBody>
      </p:sp>
    </p:spTree>
    <p:extLst>
      <p:ext uri="{BB962C8B-B14F-4D97-AF65-F5344CB8AC3E}">
        <p14:creationId xmlns:p14="http://schemas.microsoft.com/office/powerpoint/2010/main" val="4511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83A5BB-D7B7-97F9-945C-6413DEEB4E9B}"/>
              </a:ext>
            </a:extLst>
          </p:cNvPr>
          <p:cNvSpPr>
            <a:spLocks noGrp="1"/>
          </p:cNvSpPr>
          <p:nvPr>
            <p:ph type="title"/>
          </p:nvPr>
        </p:nvSpPr>
        <p:spPr/>
        <p:txBody>
          <a:bodyPr wrap="square" anchor="t">
            <a:normAutofit/>
          </a:bodyPr>
          <a:lstStyle/>
          <a:p>
            <a:r>
              <a:rPr lang="en-US" dirty="0">
                <a:latin typeface="Sabon Next LT" panose="02000500000000000000" pitchFamily="2" charset="0"/>
                <a:cs typeface="Sabon Next LT" panose="02000500000000000000" pitchFamily="2" charset="0"/>
              </a:rPr>
              <a:t>VISUAL INSIGHTS – UNCOVERING CRIME PATTERNS</a:t>
            </a:r>
            <a:endParaRPr lang="en-US" dirty="0"/>
          </a:p>
        </p:txBody>
      </p:sp>
      <p:sp>
        <p:nvSpPr>
          <p:cNvPr id="3" name="Slide Number Placeholder 2">
            <a:extLst>
              <a:ext uri="{FF2B5EF4-FFF2-40B4-BE49-F238E27FC236}">
                <a16:creationId xmlns:a16="http://schemas.microsoft.com/office/drawing/2014/main" id="{A412EB5A-EE08-3F92-62AE-34DF4C4E9098}"/>
              </a:ext>
            </a:extLst>
          </p:cNvPr>
          <p:cNvSpPr>
            <a:spLocks noGrp="1"/>
          </p:cNvSpPr>
          <p:nvPr>
            <p:ph type="sldNum" sz="quarter" idx="12"/>
          </p:nvPr>
        </p:nvSpPr>
        <p:spPr/>
        <p:txBody>
          <a:bodyPr anchor="ctr">
            <a:normAutofit/>
          </a:bodyPr>
          <a:lstStyle/>
          <a:p>
            <a:pPr>
              <a:spcAft>
                <a:spcPts val="600"/>
              </a:spcAft>
            </a:pPr>
            <a:fld id="{C263D6C4-4840-40CC-AC84-17E24B3B7BDE}" type="slidenum">
              <a:rPr lang="en-US" noProof="0" smtClean="0"/>
              <a:pPr>
                <a:spcAft>
                  <a:spcPts val="600"/>
                </a:spcAft>
              </a:pPr>
              <a:t>10</a:t>
            </a:fld>
            <a:endParaRPr lang="en-US" noProof="0"/>
          </a:p>
        </p:txBody>
      </p:sp>
      <p:sp>
        <p:nvSpPr>
          <p:cNvPr id="19" name="Text Placeholder 18">
            <a:extLst>
              <a:ext uri="{FF2B5EF4-FFF2-40B4-BE49-F238E27FC236}">
                <a16:creationId xmlns:a16="http://schemas.microsoft.com/office/drawing/2014/main" id="{7CC44262-0936-0990-4B62-535755D584E5}"/>
              </a:ext>
            </a:extLst>
          </p:cNvPr>
          <p:cNvSpPr>
            <a:spLocks noGrp="1"/>
          </p:cNvSpPr>
          <p:nvPr>
            <p:ph type="body" sz="quarter" idx="3"/>
          </p:nvPr>
        </p:nvSpPr>
        <p:spPr>
          <a:xfrm>
            <a:off x="444500" y="5367587"/>
            <a:ext cx="5748482" cy="947487"/>
          </a:xfrm>
        </p:spPr>
        <p:txBody>
          <a:bodyPr>
            <a:normAutofit fontScale="85000" lnSpcReduction="10000"/>
          </a:bodyPr>
          <a:lstStyle/>
          <a:p>
            <a:pPr algn="l"/>
            <a:r>
              <a:rPr lang="en-US" sz="1700" b="0" dirty="0" err="1"/>
              <a:t>Vict</a:t>
            </a:r>
            <a:r>
              <a:rPr lang="en-US" sz="1700" b="0" dirty="0"/>
              <a:t> Descent - Descent Code: A - Other Asian B - Black C - Chinese D - Cambodian F - Filipino G - Guamanian H - Hispanic/Latin/Mexican I - American Indian/Alaskan Native J - Japanese K - Korean L - Laotian O - Other P - Pacific Islander S - Samoan U - Hawaiian V - Vietnamese W - White X - Unknown Z - Asian Indian</a:t>
            </a:r>
          </a:p>
          <a:p>
            <a:endParaRPr lang="en-US" dirty="0"/>
          </a:p>
        </p:txBody>
      </p:sp>
      <p:pic>
        <p:nvPicPr>
          <p:cNvPr id="15" name="Content Placeholder 14">
            <a:extLst>
              <a:ext uri="{FF2B5EF4-FFF2-40B4-BE49-F238E27FC236}">
                <a16:creationId xmlns:a16="http://schemas.microsoft.com/office/drawing/2014/main" id="{1AE069DC-7C1C-CB53-60B1-5F751F2525E4}"/>
              </a:ext>
            </a:extLst>
          </p:cNvPr>
          <p:cNvPicPr>
            <a:picLocks noGrp="1" noChangeAspect="1"/>
          </p:cNvPicPr>
          <p:nvPr>
            <p:ph sz="half" idx="2"/>
          </p:nvPr>
        </p:nvPicPr>
        <p:blipFill>
          <a:blip r:embed="rId2"/>
          <a:stretch>
            <a:fillRect/>
          </a:stretch>
        </p:blipFill>
        <p:spPr>
          <a:xfrm>
            <a:off x="444500" y="1490412"/>
            <a:ext cx="5651500" cy="3684588"/>
          </a:xfrm>
          <a:noFill/>
        </p:spPr>
      </p:pic>
      <p:sp>
        <p:nvSpPr>
          <p:cNvPr id="7" name="Text Placeholder 6">
            <a:extLst>
              <a:ext uri="{FF2B5EF4-FFF2-40B4-BE49-F238E27FC236}">
                <a16:creationId xmlns:a16="http://schemas.microsoft.com/office/drawing/2014/main" id="{48381D10-7231-1029-4674-16ED3D357A0F}"/>
              </a:ext>
            </a:extLst>
          </p:cNvPr>
          <p:cNvSpPr>
            <a:spLocks noGrp="1"/>
          </p:cNvSpPr>
          <p:nvPr>
            <p:ph sz="quarter" idx="4"/>
          </p:nvPr>
        </p:nvSpPr>
        <p:spPr>
          <a:xfrm>
            <a:off x="6475412" y="2130660"/>
            <a:ext cx="5183188" cy="2596679"/>
          </a:xfrm>
        </p:spPr>
        <p:txBody>
          <a:bodyPr>
            <a:normAutofit/>
          </a:bodyPr>
          <a:lstStyle/>
          <a:p>
            <a:r>
              <a:rPr lang="en-US" b="0" dirty="0"/>
              <a:t>The clustered bar chart depicts crime counts across different ethnicities. Hispanic/Latin/Mexican individuals have the highest count at 199K incidents, while Pacific Islanders (S) and Asian Indians show no recorded incidents. White individuals account for 134K incidents.</a:t>
            </a:r>
            <a:endParaRPr lang="en-US" dirty="0"/>
          </a:p>
          <a:p>
            <a:endParaRPr lang="en-US" b="0" dirty="0"/>
          </a:p>
        </p:txBody>
      </p:sp>
    </p:spTree>
    <p:extLst>
      <p:ext uri="{BB962C8B-B14F-4D97-AF65-F5344CB8AC3E}">
        <p14:creationId xmlns:p14="http://schemas.microsoft.com/office/powerpoint/2010/main" val="169331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20DCA-F2CA-E6CC-5866-6562F3D28143}"/>
              </a:ext>
            </a:extLst>
          </p:cNvPr>
          <p:cNvSpPr>
            <a:spLocks noGrp="1"/>
          </p:cNvSpPr>
          <p:nvPr>
            <p:ph type="title"/>
          </p:nvPr>
        </p:nvSpPr>
        <p:spPr>
          <a:xfrm>
            <a:off x="444500" y="281692"/>
            <a:ext cx="11214100" cy="535531"/>
          </a:xfrm>
        </p:spPr>
        <p:txBody>
          <a:bodyPr wrap="square" anchor="t">
            <a:normAutofit/>
          </a:bodyPr>
          <a:lstStyle/>
          <a:p>
            <a:r>
              <a:rPr lang="en-US" dirty="0">
                <a:latin typeface="Sabon Next LT" panose="02000500000000000000" pitchFamily="2" charset="0"/>
                <a:cs typeface="Sabon Next LT" panose="02000500000000000000" pitchFamily="2" charset="0"/>
              </a:rPr>
              <a:t>VISUAL INSIGHTS – UNCOVERING CRIME PATTERNS</a:t>
            </a:r>
            <a:endParaRPr lang="en-US" dirty="0"/>
          </a:p>
        </p:txBody>
      </p:sp>
      <p:sp>
        <p:nvSpPr>
          <p:cNvPr id="4" name="Text Placeholder 3">
            <a:extLst>
              <a:ext uri="{FF2B5EF4-FFF2-40B4-BE49-F238E27FC236}">
                <a16:creationId xmlns:a16="http://schemas.microsoft.com/office/drawing/2014/main" id="{90BC388C-863A-1547-7D29-7A366475408F}"/>
              </a:ext>
            </a:extLst>
          </p:cNvPr>
          <p:cNvSpPr>
            <a:spLocks noGrp="1"/>
          </p:cNvSpPr>
          <p:nvPr>
            <p:ph type="body" sz="quarter" idx="18"/>
          </p:nvPr>
        </p:nvSpPr>
        <p:spPr>
          <a:xfrm>
            <a:off x="533400" y="5574322"/>
            <a:ext cx="9402006" cy="923315"/>
          </a:xfrm>
        </p:spPr>
        <p:txBody>
          <a:bodyPr>
            <a:normAutofit/>
          </a:bodyPr>
          <a:lstStyle/>
          <a:p>
            <a:r>
              <a:rPr lang="en-US" b="0" dirty="0"/>
              <a:t>This data, coupled with the percentage change in crime count from the previous year, offers valuable insights into the fluctuating crime trends across these regions. The table reveals crime statistics across various areas from 2020 to May 2024. Notably, the Central and Wilshire areas consistently exhibit the highest crime rates, around 35% in total. Conversely, most areas maintain crime rates around 31-32%. </a:t>
            </a:r>
          </a:p>
        </p:txBody>
      </p:sp>
      <p:sp>
        <p:nvSpPr>
          <p:cNvPr id="3" name="Slide Number Placeholder 2">
            <a:extLst>
              <a:ext uri="{FF2B5EF4-FFF2-40B4-BE49-F238E27FC236}">
                <a16:creationId xmlns:a16="http://schemas.microsoft.com/office/drawing/2014/main" id="{38B96A43-5C73-7CC4-23EB-0B4A2068973F}"/>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11</a:t>
            </a:fld>
            <a:endParaRPr lang="en-US" noProof="0"/>
          </a:p>
        </p:txBody>
      </p:sp>
      <p:pic>
        <p:nvPicPr>
          <p:cNvPr id="10" name="Picture 9">
            <a:extLst>
              <a:ext uri="{FF2B5EF4-FFF2-40B4-BE49-F238E27FC236}">
                <a16:creationId xmlns:a16="http://schemas.microsoft.com/office/drawing/2014/main" id="{6279C088-729A-7422-C807-915E4272C0FC}"/>
              </a:ext>
            </a:extLst>
          </p:cNvPr>
          <p:cNvPicPr>
            <a:picLocks noChangeAspect="1"/>
          </p:cNvPicPr>
          <p:nvPr/>
        </p:nvPicPr>
        <p:blipFill>
          <a:blip r:embed="rId2"/>
          <a:stretch>
            <a:fillRect/>
          </a:stretch>
        </p:blipFill>
        <p:spPr>
          <a:xfrm>
            <a:off x="533400" y="963017"/>
            <a:ext cx="9580419" cy="4204728"/>
          </a:xfrm>
          <a:prstGeom prst="rect">
            <a:avLst/>
          </a:prstGeom>
        </p:spPr>
      </p:pic>
    </p:spTree>
    <p:extLst>
      <p:ext uri="{BB962C8B-B14F-4D97-AF65-F5344CB8AC3E}">
        <p14:creationId xmlns:p14="http://schemas.microsoft.com/office/powerpoint/2010/main" val="2057660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34B515-B2C3-915A-2694-C9173C13CBC7}"/>
              </a:ext>
            </a:extLst>
          </p:cNvPr>
          <p:cNvSpPr>
            <a:spLocks noGrp="1"/>
          </p:cNvSpPr>
          <p:nvPr>
            <p:ph type="title"/>
          </p:nvPr>
        </p:nvSpPr>
        <p:spPr/>
        <p:txBody>
          <a:bodyPr/>
          <a:lstStyle/>
          <a:p>
            <a:r>
              <a:rPr lang="en-US" dirty="0">
                <a:latin typeface="Sabon Next LT" panose="02000500000000000000" pitchFamily="2" charset="0"/>
                <a:cs typeface="Sabon Next LT" panose="02000500000000000000" pitchFamily="2" charset="0"/>
              </a:rPr>
              <a:t>VISUAL INSIGHTS – UNCOVERING CRIME PATTERNS</a:t>
            </a:r>
            <a:endParaRPr lang="en-US" dirty="0"/>
          </a:p>
        </p:txBody>
      </p:sp>
      <p:sp>
        <p:nvSpPr>
          <p:cNvPr id="4" name="Slide Number Placeholder 3">
            <a:extLst>
              <a:ext uri="{FF2B5EF4-FFF2-40B4-BE49-F238E27FC236}">
                <a16:creationId xmlns:a16="http://schemas.microsoft.com/office/drawing/2014/main" id="{1E049893-87EE-8AAA-E2DB-5199264CC026}"/>
              </a:ext>
            </a:extLst>
          </p:cNvPr>
          <p:cNvSpPr>
            <a:spLocks noGrp="1"/>
          </p:cNvSpPr>
          <p:nvPr>
            <p:ph type="sldNum" sz="quarter" idx="12"/>
          </p:nvPr>
        </p:nvSpPr>
        <p:spPr/>
        <p:txBody>
          <a:bodyPr/>
          <a:lstStyle/>
          <a:p>
            <a:fld id="{C263D6C4-4840-40CC-AC84-17E24B3B7BDE}" type="slidenum">
              <a:rPr lang="en-US" noProof="0" smtClean="0"/>
              <a:pPr/>
              <a:t>12</a:t>
            </a:fld>
            <a:endParaRPr lang="en-US" noProof="0" dirty="0"/>
          </a:p>
        </p:txBody>
      </p:sp>
      <p:sp>
        <p:nvSpPr>
          <p:cNvPr id="7" name="Text Placeholder 6">
            <a:extLst>
              <a:ext uri="{FF2B5EF4-FFF2-40B4-BE49-F238E27FC236}">
                <a16:creationId xmlns:a16="http://schemas.microsoft.com/office/drawing/2014/main" id="{3A4BD007-6323-FBD9-DC35-D252DF361F25}"/>
              </a:ext>
            </a:extLst>
          </p:cNvPr>
          <p:cNvSpPr>
            <a:spLocks noGrp="1"/>
          </p:cNvSpPr>
          <p:nvPr>
            <p:ph type="body" idx="1"/>
          </p:nvPr>
        </p:nvSpPr>
        <p:spPr>
          <a:xfrm>
            <a:off x="497609" y="1447028"/>
            <a:ext cx="11160991" cy="823912"/>
          </a:xfrm>
        </p:spPr>
        <p:txBody>
          <a:bodyPr>
            <a:normAutofit fontScale="85000" lnSpcReduction="10000"/>
          </a:bodyPr>
          <a:lstStyle/>
          <a:p>
            <a:pPr algn="l"/>
            <a:r>
              <a:rPr lang="en-US" sz="1600" dirty="0"/>
              <a:t>The heat map visually highlights major crime hotspots across the city, providing a spatial representation of crime intensity.</a:t>
            </a:r>
          </a:p>
          <a:p>
            <a:pPr algn="l"/>
            <a:r>
              <a:rPr lang="en-US" sz="1600" dirty="0"/>
              <a:t>The bar chart displays crime counts categorized by area name, offering a comparative analysis of crime distribution across different regions.</a:t>
            </a:r>
          </a:p>
          <a:p>
            <a:pPr algn="l"/>
            <a:endParaRPr lang="en-US" sz="1600" dirty="0"/>
          </a:p>
        </p:txBody>
      </p:sp>
      <p:pic>
        <p:nvPicPr>
          <p:cNvPr id="14" name="Content Placeholder 13">
            <a:extLst>
              <a:ext uri="{FF2B5EF4-FFF2-40B4-BE49-F238E27FC236}">
                <a16:creationId xmlns:a16="http://schemas.microsoft.com/office/drawing/2014/main" id="{75DF9889-53CF-FC25-FF5F-F15A4356C502}"/>
              </a:ext>
            </a:extLst>
          </p:cNvPr>
          <p:cNvPicPr>
            <a:picLocks noGrp="1" noChangeAspect="1"/>
          </p:cNvPicPr>
          <p:nvPr>
            <p:ph sz="quarter" idx="4"/>
          </p:nvPr>
        </p:nvPicPr>
        <p:blipFill>
          <a:blip r:embed="rId2"/>
          <a:stretch>
            <a:fillRect/>
          </a:stretch>
        </p:blipFill>
        <p:spPr>
          <a:xfrm>
            <a:off x="6303821" y="2639513"/>
            <a:ext cx="5354780" cy="3899832"/>
          </a:xfrm>
        </p:spPr>
      </p:pic>
      <p:pic>
        <p:nvPicPr>
          <p:cNvPr id="5" name="Content Placeholder 8" descr="A map of a city with orange dots&#10;&#10;Description automatically generated">
            <a:extLst>
              <a:ext uri="{FF2B5EF4-FFF2-40B4-BE49-F238E27FC236}">
                <a16:creationId xmlns:a16="http://schemas.microsoft.com/office/drawing/2014/main" id="{2586E23F-7852-77B8-ADFD-38CCADC003EE}"/>
              </a:ext>
            </a:extLst>
          </p:cNvPr>
          <p:cNvPicPr>
            <a:picLocks noChangeAspect="1"/>
          </p:cNvPicPr>
          <p:nvPr/>
        </p:nvPicPr>
        <p:blipFill>
          <a:blip r:embed="rId3"/>
          <a:stretch>
            <a:fillRect/>
          </a:stretch>
        </p:blipFill>
        <p:spPr>
          <a:xfrm>
            <a:off x="444500" y="2639512"/>
            <a:ext cx="5443680" cy="3899833"/>
          </a:xfrm>
          <a:prstGeom prst="rect">
            <a:avLst/>
          </a:prstGeom>
          <a:noFill/>
        </p:spPr>
      </p:pic>
    </p:spTree>
    <p:extLst>
      <p:ext uri="{BB962C8B-B14F-4D97-AF65-F5344CB8AC3E}">
        <p14:creationId xmlns:p14="http://schemas.microsoft.com/office/powerpoint/2010/main" val="4096815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A5634BA-6CC3-CED0-3053-D987FFC8A44C}"/>
              </a:ext>
            </a:extLst>
          </p:cNvPr>
          <p:cNvSpPr>
            <a:spLocks noGrp="1"/>
          </p:cNvSpPr>
          <p:nvPr>
            <p:ph type="title"/>
          </p:nvPr>
        </p:nvSpPr>
        <p:spPr/>
        <p:txBody>
          <a:bodyPr/>
          <a:lstStyle/>
          <a:p>
            <a:r>
              <a:rPr lang="en-US" dirty="0"/>
              <a:t>CONCLUSION</a:t>
            </a:r>
          </a:p>
        </p:txBody>
      </p:sp>
      <p:sp>
        <p:nvSpPr>
          <p:cNvPr id="3" name="Slide Number Placeholder 2">
            <a:extLst>
              <a:ext uri="{FF2B5EF4-FFF2-40B4-BE49-F238E27FC236}">
                <a16:creationId xmlns:a16="http://schemas.microsoft.com/office/drawing/2014/main" id="{7A320CD4-4DFA-1B85-2A8E-48AB50B4E374}"/>
              </a:ext>
            </a:extLst>
          </p:cNvPr>
          <p:cNvSpPr>
            <a:spLocks noGrp="1"/>
          </p:cNvSpPr>
          <p:nvPr>
            <p:ph type="sldNum" sz="quarter" idx="12"/>
          </p:nvPr>
        </p:nvSpPr>
        <p:spPr/>
        <p:txBody>
          <a:bodyPr/>
          <a:lstStyle/>
          <a:p>
            <a:fld id="{C263D6C4-4840-40CC-AC84-17E24B3B7BDE}" type="slidenum">
              <a:rPr lang="en-US" noProof="0" smtClean="0"/>
              <a:pPr/>
              <a:t>13</a:t>
            </a:fld>
            <a:endParaRPr lang="en-US" noProof="0" dirty="0"/>
          </a:p>
        </p:txBody>
      </p:sp>
      <p:sp>
        <p:nvSpPr>
          <p:cNvPr id="9" name="Content Placeholder 8">
            <a:extLst>
              <a:ext uri="{FF2B5EF4-FFF2-40B4-BE49-F238E27FC236}">
                <a16:creationId xmlns:a16="http://schemas.microsoft.com/office/drawing/2014/main" id="{D7CBA161-EA9B-E3D8-F1B5-435C5918EF9E}"/>
              </a:ext>
            </a:extLst>
          </p:cNvPr>
          <p:cNvSpPr>
            <a:spLocks noGrp="1"/>
          </p:cNvSpPr>
          <p:nvPr>
            <p:ph idx="1"/>
          </p:nvPr>
        </p:nvSpPr>
        <p:spPr>
          <a:xfrm>
            <a:off x="443366" y="1825625"/>
            <a:ext cx="10335470" cy="3785466"/>
          </a:xfrm>
        </p:spPr>
        <p:txBody>
          <a:bodyPr>
            <a:normAutofit fontScale="62500" lnSpcReduction="20000"/>
          </a:bodyPr>
          <a:lstStyle/>
          <a:p>
            <a:pPr marL="285750" indent="-285750">
              <a:lnSpc>
                <a:spcPct val="150000"/>
              </a:lnSpc>
              <a:buFont typeface="Arial" panose="020B0604020202020204" pitchFamily="34" charset="0"/>
              <a:buChar char="•"/>
            </a:pPr>
            <a:r>
              <a:rPr lang="en-US" sz="2800" dirty="0"/>
              <a:t>The Los Angeles crime map analysis shows that East Los Angeles, Pasadena, and Glendale are particularly safe communities with low crime rates.</a:t>
            </a:r>
          </a:p>
          <a:p>
            <a:pPr marL="285750" indent="-285750">
              <a:lnSpc>
                <a:spcPct val="150000"/>
              </a:lnSpc>
              <a:buFont typeface="Arial" panose="020B0604020202020204" pitchFamily="34" charset="0"/>
              <a:buChar char="•"/>
            </a:pPr>
            <a:r>
              <a:rPr lang="en-US" sz="2800" dirty="0"/>
              <a:t>Insights gathered from crime analysis across age groups, genders, and races facilitate informed decision-making.</a:t>
            </a:r>
          </a:p>
          <a:p>
            <a:pPr marL="285750" indent="-285750">
              <a:lnSpc>
                <a:spcPct val="150000"/>
              </a:lnSpc>
              <a:buFont typeface="Arial" panose="020B0604020202020204" pitchFamily="34" charset="0"/>
              <a:buChar char="•"/>
            </a:pPr>
            <a:r>
              <a:rPr lang="en-US" sz="2800" dirty="0"/>
              <a:t>Businesses in Los Angeles may maximize investments, improve safety, and promote economic growth by utilizing crime data analytics.</a:t>
            </a:r>
          </a:p>
          <a:p>
            <a:pPr marL="285750" indent="-285750">
              <a:lnSpc>
                <a:spcPct val="150000"/>
              </a:lnSpc>
              <a:buFont typeface="Arial" panose="020B0604020202020204" pitchFamily="34" charset="0"/>
              <a:buChar char="•"/>
            </a:pPr>
            <a:r>
              <a:rPr lang="en-US" sz="2800" dirty="0"/>
              <a:t>Also, Individuals and companies looking for safer areas in the Los Angeles region to live, invest in, or conduct other operations can use this information to help them make decisions.</a:t>
            </a:r>
          </a:p>
          <a:p>
            <a:endParaRPr lang="en-US" dirty="0"/>
          </a:p>
        </p:txBody>
      </p:sp>
    </p:spTree>
    <p:extLst>
      <p:ext uri="{BB962C8B-B14F-4D97-AF65-F5344CB8AC3E}">
        <p14:creationId xmlns:p14="http://schemas.microsoft.com/office/powerpoint/2010/main" val="926235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6096000" y="3161771"/>
            <a:ext cx="4945598" cy="1243584"/>
          </a:xfrm>
        </p:spPr>
        <p:txBody>
          <a:bodyPr/>
          <a:lstStyle/>
          <a:p>
            <a:r>
              <a:rPr lang="en-US" dirty="0"/>
              <a:t>Thank You</a:t>
            </a:r>
            <a:endParaRPr lang="en-GB" dirty="0"/>
          </a:p>
        </p:txBody>
      </p:sp>
    </p:spTree>
    <p:extLst>
      <p:ext uri="{BB962C8B-B14F-4D97-AF65-F5344CB8AC3E}">
        <p14:creationId xmlns:p14="http://schemas.microsoft.com/office/powerpoint/2010/main" val="42977186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dirty="0">
                <a:latin typeface="Sabon Next LT" panose="02000500000000000000" pitchFamily="2" charset="0"/>
                <a:cs typeface="Sabon Next LT" panose="02000500000000000000" pitchFamily="2" charset="0"/>
              </a:rPr>
              <a:t>CONTENTS</a:t>
            </a:r>
          </a:p>
        </p:txBody>
      </p:sp>
      <p:sp>
        <p:nvSpPr>
          <p:cNvPr id="19" name="Text Placeholder 18">
            <a:extLst>
              <a:ext uri="{FF2B5EF4-FFF2-40B4-BE49-F238E27FC236}">
                <a16:creationId xmlns:a16="http://schemas.microsoft.com/office/drawing/2014/main" id="{782206B1-586F-4254-9B36-D06C4E294ACF}"/>
              </a:ext>
            </a:extLst>
          </p:cNvPr>
          <p:cNvSpPr>
            <a:spLocks noGrp="1"/>
          </p:cNvSpPr>
          <p:nvPr>
            <p:ph type="body" sz="quarter" idx="18"/>
          </p:nvPr>
        </p:nvSpPr>
        <p:spPr>
          <a:xfrm>
            <a:off x="333697" y="4088899"/>
            <a:ext cx="3504012" cy="1463040"/>
          </a:xfrm>
        </p:spPr>
        <p:txBody>
          <a:bodyPr/>
          <a:lstStyle/>
          <a:p>
            <a:pPr algn="l"/>
            <a:r>
              <a:rPr lang="en-US" b="1" dirty="0">
                <a:latin typeface="Sabon Next LT" panose="02000500000000000000" pitchFamily="2" charset="0"/>
                <a:cs typeface="Sabon Next LT" panose="02000500000000000000" pitchFamily="2" charset="0"/>
              </a:rPr>
              <a:t>         ABSTRACT            INTRODUCTION</a:t>
            </a:r>
          </a:p>
        </p:txBody>
      </p:sp>
      <p:sp>
        <p:nvSpPr>
          <p:cNvPr id="20" name="Text Placeholder 19">
            <a:extLst>
              <a:ext uri="{FF2B5EF4-FFF2-40B4-BE49-F238E27FC236}">
                <a16:creationId xmlns:a16="http://schemas.microsoft.com/office/drawing/2014/main" id="{CB924A29-3538-4A3F-82A6-D2A7538C2111}"/>
              </a:ext>
            </a:extLst>
          </p:cNvPr>
          <p:cNvSpPr>
            <a:spLocks noGrp="1"/>
          </p:cNvSpPr>
          <p:nvPr>
            <p:ph type="body" sz="quarter" idx="19"/>
          </p:nvPr>
        </p:nvSpPr>
        <p:spPr>
          <a:xfrm>
            <a:off x="3964184" y="4104562"/>
            <a:ext cx="1776140" cy="1463040"/>
          </a:xfrm>
        </p:spPr>
        <p:txBody>
          <a:bodyPr/>
          <a:lstStyle/>
          <a:p>
            <a:r>
              <a:rPr lang="en-US" b="1" dirty="0">
                <a:latin typeface="Sabon Next LT" panose="02000500000000000000" pitchFamily="2" charset="0"/>
                <a:cs typeface="Sabon Next LT" panose="02000500000000000000" pitchFamily="2" charset="0"/>
              </a:rPr>
              <a:t>BUSINESS PROFILE IDENTIFICATION</a:t>
            </a:r>
          </a:p>
        </p:txBody>
      </p:sp>
      <p:sp>
        <p:nvSpPr>
          <p:cNvPr id="21" name="Text Placeholder 20">
            <a:extLst>
              <a:ext uri="{FF2B5EF4-FFF2-40B4-BE49-F238E27FC236}">
                <a16:creationId xmlns:a16="http://schemas.microsoft.com/office/drawing/2014/main" id="{1B8F0371-4F69-4131-91BF-9AB99E6EE89B}"/>
              </a:ext>
            </a:extLst>
          </p:cNvPr>
          <p:cNvSpPr>
            <a:spLocks noGrp="1"/>
          </p:cNvSpPr>
          <p:nvPr>
            <p:ph type="body" sz="quarter" idx="20"/>
          </p:nvPr>
        </p:nvSpPr>
        <p:spPr>
          <a:xfrm>
            <a:off x="5989316" y="4104562"/>
            <a:ext cx="1776140" cy="1463040"/>
          </a:xfrm>
        </p:spPr>
        <p:txBody>
          <a:bodyPr/>
          <a:lstStyle/>
          <a:p>
            <a:r>
              <a:rPr lang="en-US" b="1" dirty="0">
                <a:latin typeface="Sabon Next LT" panose="02000500000000000000" pitchFamily="2" charset="0"/>
                <a:cs typeface="Sabon Next LT" panose="02000500000000000000" pitchFamily="2" charset="0"/>
              </a:rPr>
              <a:t>METHODOLOGY</a:t>
            </a:r>
          </a:p>
        </p:txBody>
      </p:sp>
      <p:sp>
        <p:nvSpPr>
          <p:cNvPr id="22" name="Text Placeholder 21">
            <a:extLst>
              <a:ext uri="{FF2B5EF4-FFF2-40B4-BE49-F238E27FC236}">
                <a16:creationId xmlns:a16="http://schemas.microsoft.com/office/drawing/2014/main" id="{78CACAF1-61EA-4605-A8FE-2EEE752B49FF}"/>
              </a:ext>
            </a:extLst>
          </p:cNvPr>
          <p:cNvSpPr>
            <a:spLocks noGrp="1"/>
          </p:cNvSpPr>
          <p:nvPr>
            <p:ph type="body" sz="quarter" idx="21"/>
          </p:nvPr>
        </p:nvSpPr>
        <p:spPr>
          <a:xfrm>
            <a:off x="8010011" y="4049407"/>
            <a:ext cx="1776140" cy="1463040"/>
          </a:xfrm>
        </p:spPr>
        <p:txBody>
          <a:bodyPr/>
          <a:lstStyle/>
          <a:p>
            <a:r>
              <a:rPr lang="en-US" b="1" dirty="0">
                <a:latin typeface="Sabon Next LT" panose="02000500000000000000" pitchFamily="2" charset="0"/>
                <a:cs typeface="Sabon Next LT" panose="02000500000000000000" pitchFamily="2" charset="0"/>
              </a:rPr>
              <a:t>VISUAL INSIGHTS</a:t>
            </a:r>
          </a:p>
        </p:txBody>
      </p:sp>
      <p:sp>
        <p:nvSpPr>
          <p:cNvPr id="23" name="Text Placeholder 22">
            <a:extLst>
              <a:ext uri="{FF2B5EF4-FFF2-40B4-BE49-F238E27FC236}">
                <a16:creationId xmlns:a16="http://schemas.microsoft.com/office/drawing/2014/main" id="{8D05A34F-7712-46DB-AB5B-272E294B62EE}"/>
              </a:ext>
            </a:extLst>
          </p:cNvPr>
          <p:cNvSpPr>
            <a:spLocks noGrp="1"/>
          </p:cNvSpPr>
          <p:nvPr>
            <p:ph type="body" sz="quarter" idx="22"/>
          </p:nvPr>
        </p:nvSpPr>
        <p:spPr>
          <a:xfrm>
            <a:off x="9324486" y="4049407"/>
            <a:ext cx="2963912" cy="1463040"/>
          </a:xfrm>
        </p:spPr>
        <p:txBody>
          <a:bodyPr/>
          <a:lstStyle/>
          <a:p>
            <a:r>
              <a:rPr lang="en-US" b="1" dirty="0">
                <a:latin typeface="Sabon Next LT" panose="02000500000000000000" pitchFamily="2" charset="0"/>
                <a:cs typeface="Sabon Next LT" panose="02000500000000000000" pitchFamily="2" charset="0"/>
              </a:rPr>
              <a:t>CONCLUSION</a:t>
            </a:r>
          </a:p>
        </p:txBody>
      </p:sp>
      <p:sp>
        <p:nvSpPr>
          <p:cNvPr id="2" name="Slide Number Placeholder 1">
            <a:extLst>
              <a:ext uri="{FF2B5EF4-FFF2-40B4-BE49-F238E27FC236}">
                <a16:creationId xmlns:a16="http://schemas.microsoft.com/office/drawing/2014/main" id="{CC1F11E7-EDE5-4119-BA64-4FC57C285D19}"/>
              </a:ext>
            </a:extLst>
          </p:cNvPr>
          <p:cNvSpPr>
            <a:spLocks noGrp="1"/>
          </p:cNvSpPr>
          <p:nvPr>
            <p:ph type="sldNum" sz="quarter" idx="12"/>
          </p:nvPr>
        </p:nvSpPr>
        <p:spPr/>
        <p:txBody>
          <a:bodyPr/>
          <a:lstStyle/>
          <a:p>
            <a:fld id="{C263D6C4-4840-40CC-AC84-17E24B3B7BDE}" type="slidenum">
              <a:rPr lang="en-US" smtClean="0"/>
              <a:pPr/>
              <a:t>2</a:t>
            </a:fld>
            <a:endParaRPr lang="en-US" dirty="0"/>
          </a:p>
        </p:txBody>
      </p:sp>
      <p:pic>
        <p:nvPicPr>
          <p:cNvPr id="5" name="Picture 4">
            <a:extLst>
              <a:ext uri="{FF2B5EF4-FFF2-40B4-BE49-F238E27FC236}">
                <a16:creationId xmlns:a16="http://schemas.microsoft.com/office/drawing/2014/main" id="{CA5C8929-D88C-9668-D085-25AE0583A5C7}"/>
              </a:ext>
            </a:extLst>
          </p:cNvPr>
          <p:cNvPicPr>
            <a:picLocks noChangeAspect="1"/>
          </p:cNvPicPr>
          <p:nvPr/>
        </p:nvPicPr>
        <p:blipFill>
          <a:blip r:embed="rId2"/>
          <a:stretch>
            <a:fillRect/>
          </a:stretch>
        </p:blipFill>
        <p:spPr>
          <a:xfrm>
            <a:off x="2251937" y="2416982"/>
            <a:ext cx="1409897" cy="1028844"/>
          </a:xfrm>
          <a:prstGeom prst="rect">
            <a:avLst/>
          </a:prstGeom>
        </p:spPr>
      </p:pic>
      <p:pic>
        <p:nvPicPr>
          <p:cNvPr id="15" name="Picture 14">
            <a:extLst>
              <a:ext uri="{FF2B5EF4-FFF2-40B4-BE49-F238E27FC236}">
                <a16:creationId xmlns:a16="http://schemas.microsoft.com/office/drawing/2014/main" id="{16303A03-2CDF-3C48-0448-354404B59DCE}"/>
              </a:ext>
            </a:extLst>
          </p:cNvPr>
          <p:cNvPicPr>
            <a:picLocks noChangeAspect="1"/>
          </p:cNvPicPr>
          <p:nvPr/>
        </p:nvPicPr>
        <p:blipFill>
          <a:blip r:embed="rId3"/>
          <a:stretch>
            <a:fillRect/>
          </a:stretch>
        </p:blipFill>
        <p:spPr>
          <a:xfrm>
            <a:off x="4150140" y="2416982"/>
            <a:ext cx="1413104" cy="998222"/>
          </a:xfrm>
          <a:prstGeom prst="rect">
            <a:avLst/>
          </a:prstGeom>
        </p:spPr>
      </p:pic>
      <p:pic>
        <p:nvPicPr>
          <p:cNvPr id="24" name="Picture 23">
            <a:extLst>
              <a:ext uri="{FF2B5EF4-FFF2-40B4-BE49-F238E27FC236}">
                <a16:creationId xmlns:a16="http://schemas.microsoft.com/office/drawing/2014/main" id="{34D218CB-529E-6891-87B0-11C5D899C780}"/>
              </a:ext>
            </a:extLst>
          </p:cNvPr>
          <p:cNvPicPr>
            <a:picLocks noChangeAspect="1"/>
          </p:cNvPicPr>
          <p:nvPr/>
        </p:nvPicPr>
        <p:blipFill>
          <a:blip r:embed="rId4"/>
          <a:stretch>
            <a:fillRect/>
          </a:stretch>
        </p:blipFill>
        <p:spPr>
          <a:xfrm>
            <a:off x="6051550" y="2377571"/>
            <a:ext cx="1651673" cy="1045777"/>
          </a:xfrm>
          <a:prstGeom prst="rect">
            <a:avLst/>
          </a:prstGeom>
        </p:spPr>
      </p:pic>
      <p:pic>
        <p:nvPicPr>
          <p:cNvPr id="32" name="Picture 31">
            <a:extLst>
              <a:ext uri="{FF2B5EF4-FFF2-40B4-BE49-F238E27FC236}">
                <a16:creationId xmlns:a16="http://schemas.microsoft.com/office/drawing/2014/main" id="{32845CA3-87B2-7EF2-D8C3-0C563EA7B724}"/>
              </a:ext>
            </a:extLst>
          </p:cNvPr>
          <p:cNvPicPr>
            <a:picLocks noChangeAspect="1"/>
          </p:cNvPicPr>
          <p:nvPr/>
        </p:nvPicPr>
        <p:blipFill>
          <a:blip r:embed="rId5"/>
          <a:stretch>
            <a:fillRect/>
          </a:stretch>
        </p:blipFill>
        <p:spPr>
          <a:xfrm>
            <a:off x="8191529" y="2362927"/>
            <a:ext cx="1413104" cy="1045778"/>
          </a:xfrm>
          <a:prstGeom prst="rect">
            <a:avLst/>
          </a:prstGeom>
        </p:spPr>
      </p:pic>
      <p:pic>
        <p:nvPicPr>
          <p:cNvPr id="6" name="Picture 5">
            <a:extLst>
              <a:ext uri="{FF2B5EF4-FFF2-40B4-BE49-F238E27FC236}">
                <a16:creationId xmlns:a16="http://schemas.microsoft.com/office/drawing/2014/main" id="{AAD85B88-AD30-3ED5-1FDE-083F6271DF5D}"/>
              </a:ext>
            </a:extLst>
          </p:cNvPr>
          <p:cNvPicPr>
            <a:picLocks noChangeAspect="1"/>
          </p:cNvPicPr>
          <p:nvPr/>
        </p:nvPicPr>
        <p:blipFill>
          <a:blip r:embed="rId6"/>
          <a:stretch>
            <a:fillRect/>
          </a:stretch>
        </p:blipFill>
        <p:spPr>
          <a:xfrm>
            <a:off x="433128" y="2362927"/>
            <a:ext cx="1522303" cy="1082899"/>
          </a:xfrm>
          <a:prstGeom prst="rect">
            <a:avLst/>
          </a:prstGeom>
        </p:spPr>
      </p:pic>
      <p:pic>
        <p:nvPicPr>
          <p:cNvPr id="10" name="Picture 9">
            <a:extLst>
              <a:ext uri="{FF2B5EF4-FFF2-40B4-BE49-F238E27FC236}">
                <a16:creationId xmlns:a16="http://schemas.microsoft.com/office/drawing/2014/main" id="{C55ADB44-9B40-6C07-DA5E-AC5C1227C015}"/>
              </a:ext>
            </a:extLst>
          </p:cNvPr>
          <p:cNvPicPr>
            <a:picLocks noChangeAspect="1"/>
          </p:cNvPicPr>
          <p:nvPr/>
        </p:nvPicPr>
        <p:blipFill>
          <a:blip r:embed="rId7"/>
          <a:stretch>
            <a:fillRect/>
          </a:stretch>
        </p:blipFill>
        <p:spPr>
          <a:xfrm>
            <a:off x="10092939" y="2362928"/>
            <a:ext cx="1565661" cy="1045778"/>
          </a:xfrm>
          <a:prstGeom prst="rect">
            <a:avLst/>
          </a:prstGeom>
        </p:spPr>
      </p:pic>
    </p:spTree>
    <p:extLst>
      <p:ext uri="{BB962C8B-B14F-4D97-AF65-F5344CB8AC3E}">
        <p14:creationId xmlns:p14="http://schemas.microsoft.com/office/powerpoint/2010/main" val="389213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5974003-8AA0-4745-CA42-145CE45D139C}"/>
              </a:ext>
            </a:extLst>
          </p:cNvPr>
          <p:cNvSpPr>
            <a:spLocks noGrp="1"/>
          </p:cNvSpPr>
          <p:nvPr>
            <p:ph type="title"/>
          </p:nvPr>
        </p:nvSpPr>
        <p:spPr/>
        <p:txBody>
          <a:bodyPr/>
          <a:lstStyle/>
          <a:p>
            <a:r>
              <a:rPr lang="en-US" dirty="0"/>
              <a:t>ABSTRACT</a:t>
            </a:r>
          </a:p>
        </p:txBody>
      </p:sp>
      <p:sp>
        <p:nvSpPr>
          <p:cNvPr id="13" name="Slide Number Placeholder 12">
            <a:extLst>
              <a:ext uri="{FF2B5EF4-FFF2-40B4-BE49-F238E27FC236}">
                <a16:creationId xmlns:a16="http://schemas.microsoft.com/office/drawing/2014/main" id="{04F95AF6-6D46-36A8-4E44-F6F48223BD18}"/>
              </a:ext>
            </a:extLst>
          </p:cNvPr>
          <p:cNvSpPr>
            <a:spLocks noGrp="1"/>
          </p:cNvSpPr>
          <p:nvPr>
            <p:ph type="sldNum" sz="quarter" idx="12"/>
          </p:nvPr>
        </p:nvSpPr>
        <p:spPr/>
        <p:txBody>
          <a:bodyPr/>
          <a:lstStyle/>
          <a:p>
            <a:fld id="{C263D6C4-4840-40CC-AC84-17E24B3B7BDE}" type="slidenum">
              <a:rPr lang="en-US" noProof="0" smtClean="0"/>
              <a:pPr/>
              <a:t>3</a:t>
            </a:fld>
            <a:endParaRPr lang="en-US" noProof="0" dirty="0"/>
          </a:p>
        </p:txBody>
      </p:sp>
      <p:sp>
        <p:nvSpPr>
          <p:cNvPr id="15" name="Text Placeholder 14">
            <a:extLst>
              <a:ext uri="{FF2B5EF4-FFF2-40B4-BE49-F238E27FC236}">
                <a16:creationId xmlns:a16="http://schemas.microsoft.com/office/drawing/2014/main" id="{E1B8399A-151A-3616-4664-5CD547EF60B5}"/>
              </a:ext>
            </a:extLst>
          </p:cNvPr>
          <p:cNvSpPr>
            <a:spLocks noGrp="1"/>
          </p:cNvSpPr>
          <p:nvPr>
            <p:ph type="body" idx="1"/>
          </p:nvPr>
        </p:nvSpPr>
        <p:spPr>
          <a:xfrm>
            <a:off x="444500" y="2097882"/>
            <a:ext cx="5157787" cy="2669164"/>
          </a:xfrm>
        </p:spPr>
        <p:txBody>
          <a:bodyPr>
            <a:normAutofit/>
          </a:bodyPr>
          <a:lstStyle/>
          <a:p>
            <a:pPr algn="l"/>
            <a:r>
              <a:rPr lang="en-US" b="0" dirty="0"/>
              <a:t>This research examines Los Angeles crime data from 2020 to March 1, 2024. It identifies trends and hotspots using sophisticated analytics to aid communities, lawmakers, and law enforcement in their efforts to avoid crime.</a:t>
            </a:r>
          </a:p>
        </p:txBody>
      </p:sp>
      <p:pic>
        <p:nvPicPr>
          <p:cNvPr id="19" name="Content Placeholder 18">
            <a:extLst>
              <a:ext uri="{FF2B5EF4-FFF2-40B4-BE49-F238E27FC236}">
                <a16:creationId xmlns:a16="http://schemas.microsoft.com/office/drawing/2014/main" id="{DE864A40-F46D-D288-E438-A7F812B836EE}"/>
              </a:ext>
            </a:extLst>
          </p:cNvPr>
          <p:cNvPicPr>
            <a:picLocks noGrp="1" noChangeAspect="1"/>
            <a:extLst>
              <a:ext uri="{51228E76-BA90-4043-B771-695A4F85340A}">
                <alf:liveFeedProps xmlns:alf="http://schemas.microsoft.com/office/drawing/2021/livefeed"/>
              </a:ext>
            </a:extLst>
          </p:cNvPicPr>
          <p:nvPr>
            <p:ph sz="quarter" idx="4"/>
          </p:nvPr>
        </p:nvPicPr>
        <p:blipFill>
          <a:blip r:embed="rId2">
            <a:extLst>
              <a:ext uri="{96DAC541-7B7A-43D3-8B79-37D633B846F1}">
                <asvg:svgBlip xmlns:asvg="http://schemas.microsoft.com/office/drawing/2016/SVG/main" r:embed="rId3"/>
              </a:ext>
            </a:extLst>
          </a:blip>
          <a:stretch>
            <a:fillRect/>
          </a:stretch>
        </p:blipFill>
        <p:spPr>
          <a:xfrm>
            <a:off x="6475413" y="1585913"/>
            <a:ext cx="5183187" cy="3686175"/>
          </a:xfrm>
        </p:spPr>
      </p:pic>
      <p:pic>
        <p:nvPicPr>
          <p:cNvPr id="22" name="Picture 21" descr="A city with mountains in the background&#10;&#10;Description automatically generated">
            <a:extLst>
              <a:ext uri="{FF2B5EF4-FFF2-40B4-BE49-F238E27FC236}">
                <a16:creationId xmlns:a16="http://schemas.microsoft.com/office/drawing/2014/main" id="{E8C6DB7E-90C4-F49E-3231-C34B084883AA}"/>
              </a:ext>
            </a:extLst>
          </p:cNvPr>
          <p:cNvPicPr>
            <a:picLocks noChangeAspect="1"/>
          </p:cNvPicPr>
          <p:nvPr/>
        </p:nvPicPr>
        <p:blipFill>
          <a:blip r:embed="rId4"/>
          <a:stretch>
            <a:fillRect/>
          </a:stretch>
        </p:blipFill>
        <p:spPr>
          <a:xfrm>
            <a:off x="6095999" y="1482437"/>
            <a:ext cx="5651501" cy="4211782"/>
          </a:xfrm>
          <a:prstGeom prst="rect">
            <a:avLst/>
          </a:prstGeom>
        </p:spPr>
      </p:pic>
    </p:spTree>
    <p:extLst>
      <p:ext uri="{BB962C8B-B14F-4D97-AF65-F5344CB8AC3E}">
        <p14:creationId xmlns:p14="http://schemas.microsoft.com/office/powerpoint/2010/main" val="723400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1216025" y="542925"/>
            <a:ext cx="9514179" cy="535531"/>
          </a:xfrm>
        </p:spPr>
        <p:txBody>
          <a:bodyPr wrap="square" anchor="t">
            <a:normAutofit/>
          </a:bodyPr>
          <a:lstStyle/>
          <a:p>
            <a:r>
              <a:rPr lang="en-US" dirty="0">
                <a:latin typeface="Sabon Next LT" panose="02000500000000000000" pitchFamily="2" charset="0"/>
                <a:cs typeface="Sabon Next LT" panose="02000500000000000000" pitchFamily="2" charset="0"/>
              </a:rPr>
              <a:t>INTRODUCTION</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4</a:t>
            </a:fld>
            <a:endParaRPr lang="en-US"/>
          </a:p>
        </p:txBody>
      </p:sp>
      <p:sp>
        <p:nvSpPr>
          <p:cNvPr id="10" name="Text Placeholder 9">
            <a:extLst>
              <a:ext uri="{FF2B5EF4-FFF2-40B4-BE49-F238E27FC236}">
                <a16:creationId xmlns:a16="http://schemas.microsoft.com/office/drawing/2014/main" id="{EF2BC084-E6DB-4DE7-B309-042A85EBA700}"/>
              </a:ext>
            </a:extLst>
          </p:cNvPr>
          <p:cNvSpPr>
            <a:spLocks noGrp="1"/>
          </p:cNvSpPr>
          <p:nvPr>
            <p:ph sz="half" idx="2"/>
          </p:nvPr>
        </p:nvSpPr>
        <p:spPr>
          <a:xfrm>
            <a:off x="6399518" y="2186247"/>
            <a:ext cx="5184437" cy="4659248"/>
          </a:xfrm>
        </p:spPr>
        <p:txBody>
          <a:bodyPr>
            <a:normAutofit/>
          </a:bodyPr>
          <a:lstStyle/>
          <a:p>
            <a:r>
              <a:rPr lang="en-US" dirty="0">
                <a:latin typeface="Sabon Next LT" panose="02000500000000000000" pitchFamily="2" charset="0"/>
                <a:cs typeface="Sabon Next LT" panose="02000500000000000000" pitchFamily="2" charset="0"/>
              </a:rPr>
              <a:t>In today's world, data helps us understand crime better. This study looks at crime in Los Angeles from 2020 onwards. We use special tools like R and Power BI to see where and when crimes happen. By doing this, we can help insurance companies make better plans to protect people and fight fraud. This research is all about making insurance safer and helping communities in Los Angeles stay protected.</a:t>
            </a:r>
          </a:p>
        </p:txBody>
      </p:sp>
      <p:pic>
        <p:nvPicPr>
          <p:cNvPr id="8" name="Picture 7">
            <a:extLst>
              <a:ext uri="{FF2B5EF4-FFF2-40B4-BE49-F238E27FC236}">
                <a16:creationId xmlns:a16="http://schemas.microsoft.com/office/drawing/2014/main" id="{69BF41FA-4E6C-89E7-DA59-F62FFD2858EE}"/>
              </a:ext>
            </a:extLst>
          </p:cNvPr>
          <p:cNvPicPr>
            <a:picLocks noChangeAspect="1"/>
          </p:cNvPicPr>
          <p:nvPr/>
        </p:nvPicPr>
        <p:blipFill>
          <a:blip r:embed="rId2"/>
          <a:stretch>
            <a:fillRect/>
          </a:stretch>
        </p:blipFill>
        <p:spPr>
          <a:xfrm>
            <a:off x="778729" y="1895261"/>
            <a:ext cx="5181056" cy="3826666"/>
          </a:xfrm>
          <a:prstGeom prst="rect">
            <a:avLst/>
          </a:prstGeom>
        </p:spPr>
      </p:pic>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74126B4-1E6C-4FFF-9282-40E18A85A07F}"/>
              </a:ext>
            </a:extLst>
          </p:cNvPr>
          <p:cNvSpPr>
            <a:spLocks noGrp="1"/>
          </p:cNvSpPr>
          <p:nvPr>
            <p:ph type="title"/>
          </p:nvPr>
        </p:nvSpPr>
        <p:spPr>
          <a:xfrm>
            <a:off x="444500" y="542925"/>
            <a:ext cx="11214100" cy="535531"/>
          </a:xfrm>
        </p:spPr>
        <p:txBody>
          <a:bodyPr wrap="square" anchor="t">
            <a:normAutofit/>
          </a:bodyPr>
          <a:lstStyle/>
          <a:p>
            <a:r>
              <a:rPr lang="en-US"/>
              <a:t>BUSINESS PROBLEM IDENTIFICATION</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5</a:t>
            </a:fld>
            <a:endParaRPr lang="en-US"/>
          </a:p>
        </p:txBody>
      </p:sp>
      <p:sp>
        <p:nvSpPr>
          <p:cNvPr id="6" name="Text Placeholder 5">
            <a:extLst>
              <a:ext uri="{FF2B5EF4-FFF2-40B4-BE49-F238E27FC236}">
                <a16:creationId xmlns:a16="http://schemas.microsoft.com/office/drawing/2014/main" id="{000A9570-5EF6-4AFB-9FCA-7C8998E3FEB1}"/>
              </a:ext>
            </a:extLst>
          </p:cNvPr>
          <p:cNvSpPr>
            <a:spLocks noGrp="1"/>
          </p:cNvSpPr>
          <p:nvPr>
            <p:ph sz="half" idx="1"/>
          </p:nvPr>
        </p:nvSpPr>
        <p:spPr>
          <a:xfrm>
            <a:off x="443365" y="1517715"/>
            <a:ext cx="5184437" cy="4659248"/>
          </a:xfrm>
        </p:spPr>
        <p:txBody>
          <a:bodyPr>
            <a:normAutofit/>
          </a:bodyPr>
          <a:lstStyle/>
          <a:p>
            <a:r>
              <a:rPr lang="en-US" dirty="0"/>
              <a:t>Enable businesses to make informed decisions in choosing safe neighborhoods in Los Angeles through data analytics.</a:t>
            </a:r>
          </a:p>
          <a:p>
            <a:r>
              <a:rPr lang="en-US" dirty="0"/>
              <a:t>Empower real estate, security services, and insurance companies to leverage crime data analytics.</a:t>
            </a:r>
          </a:p>
          <a:p>
            <a:r>
              <a:rPr lang="en-US" dirty="0"/>
              <a:t>Optimize property investments, resource placement, and insurance premiums based on location-specific risks.</a:t>
            </a:r>
          </a:p>
        </p:txBody>
      </p:sp>
      <p:graphicFrame>
        <p:nvGraphicFramePr>
          <p:cNvPr id="10" name="Text Placeholder 7">
            <a:extLst>
              <a:ext uri="{FF2B5EF4-FFF2-40B4-BE49-F238E27FC236}">
                <a16:creationId xmlns:a16="http://schemas.microsoft.com/office/drawing/2014/main" id="{6BC919B9-1887-7D13-738C-29ABD53C7D4E}"/>
              </a:ext>
            </a:extLst>
          </p:cNvPr>
          <p:cNvGraphicFramePr/>
          <p:nvPr>
            <p:extLst>
              <p:ext uri="{D42A27DB-BD31-4B8C-83A1-F6EECF244321}">
                <p14:modId xmlns:p14="http://schemas.microsoft.com/office/powerpoint/2010/main" val="2584280892"/>
              </p:ext>
            </p:extLst>
          </p:nvPr>
        </p:nvGraphicFramePr>
        <p:xfrm>
          <a:off x="6474163" y="1517715"/>
          <a:ext cx="5184437" cy="4659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2E4376D-0066-302A-E31D-E7C7D9120F95}"/>
              </a:ext>
            </a:extLst>
          </p:cNvPr>
          <p:cNvSpPr>
            <a:spLocks noGrp="1"/>
          </p:cNvSpPr>
          <p:nvPr>
            <p:ph type="title"/>
          </p:nvPr>
        </p:nvSpPr>
        <p:spPr>
          <a:xfrm>
            <a:off x="444500" y="542925"/>
            <a:ext cx="11214100" cy="535531"/>
          </a:xfrm>
        </p:spPr>
        <p:txBody>
          <a:bodyPr/>
          <a:lstStyle/>
          <a:p>
            <a:r>
              <a:rPr lang="en-US" dirty="0"/>
              <a:t>METHODOLOGY</a:t>
            </a:r>
          </a:p>
        </p:txBody>
      </p:sp>
      <p:sp>
        <p:nvSpPr>
          <p:cNvPr id="3" name="Slide Number Placeholder 2">
            <a:extLst>
              <a:ext uri="{FF2B5EF4-FFF2-40B4-BE49-F238E27FC236}">
                <a16:creationId xmlns:a16="http://schemas.microsoft.com/office/drawing/2014/main" id="{C44FAEFB-BE31-F47B-CE2A-3004E2268C4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6</a:t>
            </a:fld>
            <a:endParaRPr lang="en-US" noProof="0" dirty="0"/>
          </a:p>
        </p:txBody>
      </p:sp>
      <p:sp>
        <p:nvSpPr>
          <p:cNvPr id="14" name="Text Placeholder 3">
            <a:extLst>
              <a:ext uri="{FF2B5EF4-FFF2-40B4-BE49-F238E27FC236}">
                <a16:creationId xmlns:a16="http://schemas.microsoft.com/office/drawing/2014/main" id="{2CAC75F6-D1A6-CB24-05D0-6333C07A0AB2}"/>
              </a:ext>
            </a:extLst>
          </p:cNvPr>
          <p:cNvSpPr>
            <a:spLocks noGrp="1"/>
          </p:cNvSpPr>
          <p:nvPr>
            <p:ph type="body" sz="quarter" idx="13"/>
          </p:nvPr>
        </p:nvSpPr>
        <p:spPr>
          <a:xfrm>
            <a:off x="444500" y="1625385"/>
            <a:ext cx="6718300" cy="5054815"/>
          </a:xfrm>
        </p:spPr>
        <p:txBody>
          <a:bodyPr/>
          <a:lstStyle/>
          <a:p>
            <a:pPr marL="0" indent="0">
              <a:buNone/>
            </a:pPr>
            <a:r>
              <a:rPr lang="en-US" dirty="0"/>
              <a:t>    </a:t>
            </a:r>
            <a:r>
              <a:rPr lang="en-US" sz="1800" u="sng" dirty="0">
                <a:effectLst>
                  <a:outerShdw blurRad="38100" dist="38100" dir="2700000" algn="tl">
                    <a:srgbClr val="000000">
                      <a:alpha val="43137"/>
                    </a:srgbClr>
                  </a:outerShdw>
                </a:effectLst>
              </a:rPr>
              <a:t>DATA COLLECTION</a:t>
            </a:r>
          </a:p>
          <a:p>
            <a:pPr marL="0" indent="0">
              <a:buNone/>
            </a:pPr>
            <a:endParaRPr lang="en-US" sz="1800" dirty="0"/>
          </a:p>
          <a:p>
            <a:r>
              <a:rPr lang="en-US" dirty="0"/>
              <a:t>The LAPD crime dataset which covers the Los Angeles crime data from January 2020 to March 1</a:t>
            </a:r>
            <a:r>
              <a:rPr lang="en-US" baseline="30000" dirty="0"/>
              <a:t>st</a:t>
            </a:r>
            <a:r>
              <a:rPr lang="en-US" dirty="0"/>
              <a:t>, 2024.</a:t>
            </a:r>
          </a:p>
          <a:p>
            <a:r>
              <a:rPr lang="en-US" dirty="0"/>
              <a:t>The dataset contains information on the date, time, types of crimes, locations of incidents, and victim demographics.</a:t>
            </a:r>
          </a:p>
          <a:p>
            <a:endParaRPr lang="en-US" dirty="0"/>
          </a:p>
          <a:p>
            <a:pPr marL="0" indent="0">
              <a:buNone/>
            </a:pPr>
            <a:r>
              <a:rPr lang="en-US" dirty="0"/>
              <a:t>    </a:t>
            </a:r>
            <a:r>
              <a:rPr lang="en-US" sz="1800" u="sng" dirty="0"/>
              <a:t>DATA CLEANING</a:t>
            </a:r>
          </a:p>
          <a:p>
            <a:pPr marL="0" indent="0">
              <a:buNone/>
            </a:pPr>
            <a:r>
              <a:rPr lang="en-US" dirty="0"/>
              <a:t>    </a:t>
            </a:r>
          </a:p>
          <a:p>
            <a:r>
              <a:rPr lang="en-US" dirty="0"/>
              <a:t>Apply careful data cleaning processes to address missing values, inconsistencies, and anomalies.</a:t>
            </a:r>
          </a:p>
          <a:p>
            <a:r>
              <a:rPr lang="en-US" dirty="0"/>
              <a:t>Methods include managing null values, standardizing data formats, and ensuring uniformity across records.</a:t>
            </a:r>
          </a:p>
        </p:txBody>
      </p:sp>
      <p:sp>
        <p:nvSpPr>
          <p:cNvPr id="8" name="Rectangle: Rounded Corners 7">
            <a:extLst>
              <a:ext uri="{FF2B5EF4-FFF2-40B4-BE49-F238E27FC236}">
                <a16:creationId xmlns:a16="http://schemas.microsoft.com/office/drawing/2014/main" id="{C9A0E8E6-0510-B53E-56D2-BD7A0F61EAC2}"/>
              </a:ext>
            </a:extLst>
          </p:cNvPr>
          <p:cNvSpPr/>
          <p:nvPr/>
        </p:nvSpPr>
        <p:spPr>
          <a:xfrm>
            <a:off x="8465126" y="1078456"/>
            <a:ext cx="2660073" cy="53553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Collection</a:t>
            </a:r>
          </a:p>
        </p:txBody>
      </p:sp>
      <p:sp>
        <p:nvSpPr>
          <p:cNvPr id="9" name="Arrow: Down 8">
            <a:extLst>
              <a:ext uri="{FF2B5EF4-FFF2-40B4-BE49-F238E27FC236}">
                <a16:creationId xmlns:a16="http://schemas.microsoft.com/office/drawing/2014/main" id="{9E4D9469-3AAE-C730-7CE5-205CA08ABFCA}"/>
              </a:ext>
            </a:extLst>
          </p:cNvPr>
          <p:cNvSpPr/>
          <p:nvPr/>
        </p:nvSpPr>
        <p:spPr>
          <a:xfrm>
            <a:off x="9538854" y="1645002"/>
            <a:ext cx="540328" cy="535531"/>
          </a:xfrm>
          <a:prstGeom prst="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86E19A5-0548-B45D-7856-17CFD2ECB872}"/>
              </a:ext>
            </a:extLst>
          </p:cNvPr>
          <p:cNvSpPr/>
          <p:nvPr/>
        </p:nvSpPr>
        <p:spPr>
          <a:xfrm>
            <a:off x="8465127" y="2211548"/>
            <a:ext cx="2660072" cy="61399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Cleaning &amp; Preparation</a:t>
            </a:r>
          </a:p>
        </p:txBody>
      </p:sp>
      <p:sp>
        <p:nvSpPr>
          <p:cNvPr id="11" name="Arrow: Down 10">
            <a:extLst>
              <a:ext uri="{FF2B5EF4-FFF2-40B4-BE49-F238E27FC236}">
                <a16:creationId xmlns:a16="http://schemas.microsoft.com/office/drawing/2014/main" id="{14847705-70B4-8BA0-FFB8-6218AB70E4E4}"/>
              </a:ext>
            </a:extLst>
          </p:cNvPr>
          <p:cNvSpPr/>
          <p:nvPr/>
        </p:nvSpPr>
        <p:spPr>
          <a:xfrm>
            <a:off x="9538854" y="4146826"/>
            <a:ext cx="540328" cy="535531"/>
          </a:xfrm>
          <a:prstGeom prst="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29DFD1B-5C31-DC25-97D0-5C19324FC905}"/>
              </a:ext>
            </a:extLst>
          </p:cNvPr>
          <p:cNvSpPr/>
          <p:nvPr/>
        </p:nvSpPr>
        <p:spPr>
          <a:xfrm>
            <a:off x="8465126" y="4600820"/>
            <a:ext cx="2844799" cy="104017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Descriptive Analytics (Cluster Analysis)</a:t>
            </a:r>
          </a:p>
        </p:txBody>
      </p:sp>
      <p:sp>
        <p:nvSpPr>
          <p:cNvPr id="15" name="Arrow: Down 14">
            <a:extLst>
              <a:ext uri="{FF2B5EF4-FFF2-40B4-BE49-F238E27FC236}">
                <a16:creationId xmlns:a16="http://schemas.microsoft.com/office/drawing/2014/main" id="{C5564E98-30ED-92B8-5C15-B4C017B4C1DD}"/>
              </a:ext>
            </a:extLst>
          </p:cNvPr>
          <p:cNvSpPr/>
          <p:nvPr/>
        </p:nvSpPr>
        <p:spPr>
          <a:xfrm>
            <a:off x="9524997" y="2909612"/>
            <a:ext cx="540328" cy="535531"/>
          </a:xfrm>
          <a:prstGeom prst="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0393D30E-38EF-02BD-4B64-1AC347CC3D8F}"/>
              </a:ext>
            </a:extLst>
          </p:cNvPr>
          <p:cNvSpPr/>
          <p:nvPr/>
        </p:nvSpPr>
        <p:spPr>
          <a:xfrm>
            <a:off x="8465126" y="3514691"/>
            <a:ext cx="2660071" cy="53553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Tree>
    <p:extLst>
      <p:ext uri="{BB962C8B-B14F-4D97-AF65-F5344CB8AC3E}">
        <p14:creationId xmlns:p14="http://schemas.microsoft.com/office/powerpoint/2010/main" val="2903107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5D578-0F18-27B8-3026-26E9BF231E19}"/>
              </a:ext>
            </a:extLst>
          </p:cNvPr>
          <p:cNvSpPr>
            <a:spLocks noGrp="1"/>
          </p:cNvSpPr>
          <p:nvPr>
            <p:ph type="title"/>
          </p:nvPr>
        </p:nvSpPr>
        <p:spPr/>
        <p:txBody>
          <a:bodyPr/>
          <a:lstStyle/>
          <a:p>
            <a:r>
              <a:rPr lang="en-US" dirty="0"/>
              <a:t>METHODOLOGY</a:t>
            </a:r>
          </a:p>
        </p:txBody>
      </p:sp>
      <p:sp>
        <p:nvSpPr>
          <p:cNvPr id="3" name="Slide Number Placeholder 2">
            <a:extLst>
              <a:ext uri="{FF2B5EF4-FFF2-40B4-BE49-F238E27FC236}">
                <a16:creationId xmlns:a16="http://schemas.microsoft.com/office/drawing/2014/main" id="{43ACD85E-E50D-8D67-5099-1B093BDB73F2}"/>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sp>
        <p:nvSpPr>
          <p:cNvPr id="4" name="Text Placeholder 3">
            <a:extLst>
              <a:ext uri="{FF2B5EF4-FFF2-40B4-BE49-F238E27FC236}">
                <a16:creationId xmlns:a16="http://schemas.microsoft.com/office/drawing/2014/main" id="{10EAC7A2-E34E-51CD-FF68-EC58E60868D7}"/>
              </a:ext>
            </a:extLst>
          </p:cNvPr>
          <p:cNvSpPr>
            <a:spLocks noGrp="1"/>
          </p:cNvSpPr>
          <p:nvPr>
            <p:ph type="body" sz="quarter" idx="13"/>
          </p:nvPr>
        </p:nvSpPr>
        <p:spPr>
          <a:xfrm>
            <a:off x="444500" y="1330037"/>
            <a:ext cx="6718300" cy="5350164"/>
          </a:xfrm>
        </p:spPr>
        <p:txBody>
          <a:bodyPr/>
          <a:lstStyle/>
          <a:p>
            <a:pPr marL="0" indent="0">
              <a:buNone/>
            </a:pPr>
            <a:r>
              <a:rPr lang="en-US" dirty="0"/>
              <a:t>    </a:t>
            </a:r>
            <a:r>
              <a:rPr lang="en-US" sz="1800" u="sng" dirty="0"/>
              <a:t>EXPLORATORY DATA ANALYSIS</a:t>
            </a:r>
          </a:p>
          <a:p>
            <a:pPr marL="0" indent="0">
              <a:buNone/>
            </a:pPr>
            <a:endParaRPr lang="en-US" dirty="0"/>
          </a:p>
          <a:p>
            <a:r>
              <a:rPr lang="en-US" dirty="0"/>
              <a:t>Utilize statistical tools in R for exploratory data examination, distribution, and variance analysis across neighborhoods and crime types.</a:t>
            </a:r>
          </a:p>
          <a:p>
            <a:r>
              <a:rPr lang="en-US" dirty="0"/>
              <a:t>Visualizations such as histograms, </a:t>
            </a:r>
            <a:r>
              <a:rPr lang="en-US" dirty="0" err="1"/>
              <a:t>barplots</a:t>
            </a:r>
            <a:r>
              <a:rPr lang="en-US" dirty="0"/>
              <a:t>, and temporal plots in Power BI reveal spatial and temporal crime patterns.</a:t>
            </a:r>
          </a:p>
          <a:p>
            <a:endParaRPr lang="en-US" dirty="0"/>
          </a:p>
          <a:p>
            <a:pPr marL="0" indent="0">
              <a:buNone/>
            </a:pPr>
            <a:r>
              <a:rPr lang="en-US" dirty="0"/>
              <a:t>    </a:t>
            </a:r>
            <a:r>
              <a:rPr lang="en-US" sz="1800" u="sng" dirty="0"/>
              <a:t>DESCRIPTIVE ANALYTICS</a:t>
            </a:r>
          </a:p>
          <a:p>
            <a:pPr marL="0" indent="0">
              <a:buNone/>
            </a:pPr>
            <a:endParaRPr lang="en-US" dirty="0"/>
          </a:p>
          <a:p>
            <a:r>
              <a:rPr lang="en-US" dirty="0"/>
              <a:t>Analyze past crime data to identify general trends, patterns, and variances in crime rates over time and across different Los Angeles neighborhoods using cluster analysis.</a:t>
            </a:r>
          </a:p>
          <a:p>
            <a:r>
              <a:rPr lang="en-US" dirty="0"/>
              <a:t>Examine aggregate statistics to understand crime frequency, crime areas, and distribution across gender.</a:t>
            </a:r>
          </a:p>
        </p:txBody>
      </p:sp>
    </p:spTree>
    <p:extLst>
      <p:ext uri="{BB962C8B-B14F-4D97-AF65-F5344CB8AC3E}">
        <p14:creationId xmlns:p14="http://schemas.microsoft.com/office/powerpoint/2010/main" val="499722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F20478-2A7C-2356-74FD-A7B5AE4BEA72}"/>
              </a:ext>
            </a:extLst>
          </p:cNvPr>
          <p:cNvSpPr>
            <a:spLocks noGrp="1"/>
          </p:cNvSpPr>
          <p:nvPr>
            <p:ph type="title"/>
          </p:nvPr>
        </p:nvSpPr>
        <p:spPr>
          <a:xfrm>
            <a:off x="444500" y="542925"/>
            <a:ext cx="11214100" cy="535531"/>
          </a:xfrm>
        </p:spPr>
        <p:txBody>
          <a:bodyPr wrap="square" anchor="t">
            <a:normAutofit/>
          </a:bodyPr>
          <a:lstStyle/>
          <a:p>
            <a:r>
              <a:rPr lang="en-US"/>
              <a:t>VISUAL INSIGHTS – UNCOVERING CRIME PATTERNS</a:t>
            </a:r>
          </a:p>
        </p:txBody>
      </p:sp>
      <p:sp>
        <p:nvSpPr>
          <p:cNvPr id="3" name="Slide Number Placeholder 2">
            <a:extLst>
              <a:ext uri="{FF2B5EF4-FFF2-40B4-BE49-F238E27FC236}">
                <a16:creationId xmlns:a16="http://schemas.microsoft.com/office/drawing/2014/main" id="{4BDD820F-B711-03D5-F130-ADF95932733C}"/>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8</a:t>
            </a:fld>
            <a:endParaRPr lang="en-US" noProof="0"/>
          </a:p>
        </p:txBody>
      </p:sp>
      <p:pic>
        <p:nvPicPr>
          <p:cNvPr id="10" name="Picture 9">
            <a:extLst>
              <a:ext uri="{FF2B5EF4-FFF2-40B4-BE49-F238E27FC236}">
                <a16:creationId xmlns:a16="http://schemas.microsoft.com/office/drawing/2014/main" id="{239BB7BC-0D38-DC64-F3CD-B610933BC4C5}"/>
              </a:ext>
            </a:extLst>
          </p:cNvPr>
          <p:cNvPicPr>
            <a:picLocks noChangeAspect="1"/>
          </p:cNvPicPr>
          <p:nvPr/>
        </p:nvPicPr>
        <p:blipFill>
          <a:blip r:embed="rId2"/>
          <a:stretch>
            <a:fillRect/>
          </a:stretch>
        </p:blipFill>
        <p:spPr>
          <a:xfrm>
            <a:off x="4890655" y="1995055"/>
            <a:ext cx="6676102" cy="4028673"/>
          </a:xfrm>
          <a:prstGeom prst="rect">
            <a:avLst/>
          </a:prstGeom>
          <a:noFill/>
        </p:spPr>
      </p:pic>
      <p:sp>
        <p:nvSpPr>
          <p:cNvPr id="17" name="Text Placeholder 3">
            <a:extLst>
              <a:ext uri="{FF2B5EF4-FFF2-40B4-BE49-F238E27FC236}">
                <a16:creationId xmlns:a16="http://schemas.microsoft.com/office/drawing/2014/main" id="{65C36217-F9FF-6112-6816-2A66D53C67B0}"/>
              </a:ext>
            </a:extLst>
          </p:cNvPr>
          <p:cNvSpPr>
            <a:spLocks noGrp="1"/>
          </p:cNvSpPr>
          <p:nvPr>
            <p:ph type="body" sz="half" idx="2"/>
          </p:nvPr>
        </p:nvSpPr>
        <p:spPr>
          <a:xfrm>
            <a:off x="443366" y="1444649"/>
            <a:ext cx="3365063" cy="4579079"/>
          </a:xfrm>
        </p:spPr>
        <p:txBody>
          <a:bodyPr>
            <a:normAutofit/>
          </a:bodyPr>
          <a:lstStyle/>
          <a:p>
            <a:r>
              <a:rPr lang="en-US" b="0"/>
              <a:t>Age Group Analysis: The chart illustrates crime counts across different age groups. Notably, the age group 31-65 exhibits the highest count at 293K, followed by 18-30 at 144K. Conversely, the age group 13-17 shows the lowest count at 13K.Graduates are 11 participants, constituting 41% of total respondents. 82% are international students, with 18% being domestic.</a:t>
            </a:r>
          </a:p>
          <a:p>
            <a:endParaRPr lang="en-US" b="0"/>
          </a:p>
        </p:txBody>
      </p:sp>
    </p:spTree>
    <p:extLst>
      <p:ext uri="{BB962C8B-B14F-4D97-AF65-F5344CB8AC3E}">
        <p14:creationId xmlns:p14="http://schemas.microsoft.com/office/powerpoint/2010/main" val="663839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6A08B-8F9A-B0EF-CA45-81D9BEBFB0CF}"/>
              </a:ext>
            </a:extLst>
          </p:cNvPr>
          <p:cNvSpPr>
            <a:spLocks noGrp="1"/>
          </p:cNvSpPr>
          <p:nvPr>
            <p:ph type="title"/>
          </p:nvPr>
        </p:nvSpPr>
        <p:spPr>
          <a:xfrm>
            <a:off x="533400" y="485640"/>
            <a:ext cx="11125199" cy="535531"/>
          </a:xfrm>
        </p:spPr>
        <p:txBody>
          <a:bodyPr wrap="square" anchor="t">
            <a:normAutofit/>
          </a:bodyPr>
          <a:lstStyle/>
          <a:p>
            <a:r>
              <a:rPr lang="en-US" dirty="0">
                <a:latin typeface="Sabon Next LT" panose="02000500000000000000" pitchFamily="2" charset="0"/>
                <a:cs typeface="Sabon Next LT" panose="02000500000000000000" pitchFamily="2" charset="0"/>
              </a:rPr>
              <a:t>VISUAL INSIGHTS – UNCOVERING CRIME PATTERNS</a:t>
            </a:r>
          </a:p>
        </p:txBody>
      </p:sp>
      <p:sp>
        <p:nvSpPr>
          <p:cNvPr id="3" name="Slide Number Placeholder 2">
            <a:extLst>
              <a:ext uri="{FF2B5EF4-FFF2-40B4-BE49-F238E27FC236}">
                <a16:creationId xmlns:a16="http://schemas.microsoft.com/office/drawing/2014/main" id="{1C6C17EC-7B1E-25BB-3B36-F80B05FFB936}"/>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9</a:t>
            </a:fld>
            <a:endParaRPr lang="en-US" noProof="0"/>
          </a:p>
        </p:txBody>
      </p:sp>
      <p:sp>
        <p:nvSpPr>
          <p:cNvPr id="14" name="Text Placeholder 3">
            <a:extLst>
              <a:ext uri="{FF2B5EF4-FFF2-40B4-BE49-F238E27FC236}">
                <a16:creationId xmlns:a16="http://schemas.microsoft.com/office/drawing/2014/main" id="{1BADB25D-0BB9-108D-9AAD-C7C83145C105}"/>
              </a:ext>
            </a:extLst>
          </p:cNvPr>
          <p:cNvSpPr>
            <a:spLocks noGrp="1"/>
          </p:cNvSpPr>
          <p:nvPr>
            <p:ph type="body" sz="half" idx="2"/>
          </p:nvPr>
        </p:nvSpPr>
        <p:spPr>
          <a:xfrm>
            <a:off x="533400" y="1735996"/>
            <a:ext cx="3365063" cy="4579079"/>
          </a:xfrm>
        </p:spPr>
        <p:txBody>
          <a:bodyPr>
            <a:noAutofit/>
          </a:bodyPr>
          <a:lstStyle/>
          <a:p>
            <a:pPr algn="l">
              <a:buFont typeface="Arial" panose="020B0604020202020204" pitchFamily="34" charset="0"/>
              <a:buChar char="•"/>
            </a:pPr>
            <a:r>
              <a:rPr lang="en-US" sz="1800" dirty="0">
                <a:latin typeface="Sabon Next LT" panose="02000500000000000000" pitchFamily="2" charset="0"/>
                <a:cs typeface="Sabon Next LT" panose="02000500000000000000" pitchFamily="2" charset="0"/>
              </a:rPr>
              <a:t>Gender Analysis: The pie chart displays the distribution of crime based on gender. Females account for 238K incidents, constituting 42.01% of the total. Males represent the majority with 270K cases, accounting for 47.58%. The category 'X' or unknown gender comprises 59K incidents, making up 10.39% of the total."</a:t>
            </a:r>
          </a:p>
        </p:txBody>
      </p:sp>
      <p:sp>
        <p:nvSpPr>
          <p:cNvPr id="5" name="Content Placeholder 4">
            <a:extLst>
              <a:ext uri="{FF2B5EF4-FFF2-40B4-BE49-F238E27FC236}">
                <a16:creationId xmlns:a16="http://schemas.microsoft.com/office/drawing/2014/main" id="{327660CD-25B9-8BEA-9B29-39C104D572BA}"/>
              </a:ext>
            </a:extLst>
          </p:cNvPr>
          <p:cNvSpPr>
            <a:spLocks noGrp="1"/>
          </p:cNvSpPr>
          <p:nvPr>
            <p:ph idx="1"/>
          </p:nvPr>
        </p:nvSpPr>
        <p:spPr>
          <a:xfrm>
            <a:off x="5721926" y="1444649"/>
            <a:ext cx="5936673" cy="4579079"/>
          </a:xfrm>
        </p:spPr>
        <p:txBody>
          <a:bodyPr/>
          <a:lstStyle/>
          <a:p>
            <a:endParaRPr lang="en-US" dirty="0"/>
          </a:p>
        </p:txBody>
      </p:sp>
      <p:pic>
        <p:nvPicPr>
          <p:cNvPr id="6" name="Picture 5">
            <a:extLst>
              <a:ext uri="{FF2B5EF4-FFF2-40B4-BE49-F238E27FC236}">
                <a16:creationId xmlns:a16="http://schemas.microsoft.com/office/drawing/2014/main" id="{D9447F38-6692-024E-A693-3D8D97CAE747}"/>
              </a:ext>
            </a:extLst>
          </p:cNvPr>
          <p:cNvPicPr>
            <a:picLocks noChangeAspect="1"/>
          </p:cNvPicPr>
          <p:nvPr/>
        </p:nvPicPr>
        <p:blipFill>
          <a:blip r:embed="rId2"/>
          <a:stretch>
            <a:fillRect/>
          </a:stretch>
        </p:blipFill>
        <p:spPr>
          <a:xfrm>
            <a:off x="5070764" y="1444649"/>
            <a:ext cx="6587835" cy="4579078"/>
          </a:xfrm>
          <a:prstGeom prst="rect">
            <a:avLst/>
          </a:prstGeom>
        </p:spPr>
      </p:pic>
    </p:spTree>
    <p:extLst>
      <p:ext uri="{BB962C8B-B14F-4D97-AF65-F5344CB8AC3E}">
        <p14:creationId xmlns:p14="http://schemas.microsoft.com/office/powerpoint/2010/main" val="2837511470"/>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9651</TotalTime>
  <Words>922</Words>
  <Application>Microsoft Office PowerPoint</Application>
  <PresentationFormat>Widescreen</PresentationFormat>
  <Paragraphs>80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Sabon Next LT</vt:lpstr>
      <vt:lpstr>Trade Gothic LT Pro</vt:lpstr>
      <vt:lpstr>Trebuchet MS</vt:lpstr>
      <vt:lpstr>Office Theme</vt:lpstr>
      <vt:lpstr>BANL – 6900 - 02</vt:lpstr>
      <vt:lpstr>CONTENTS</vt:lpstr>
      <vt:lpstr>ABSTRACT</vt:lpstr>
      <vt:lpstr>INTRODUCTION</vt:lpstr>
      <vt:lpstr>BUSINESS PROBLEM IDENTIFICATION</vt:lpstr>
      <vt:lpstr>METHODOLOGY</vt:lpstr>
      <vt:lpstr>METHODOLOGY</vt:lpstr>
      <vt:lpstr>VISUAL INSIGHTS – UNCOVERING CRIME PATTERNS</vt:lpstr>
      <vt:lpstr>VISUAL INSIGHTS – UNCOVERING CRIME PATTERNS</vt:lpstr>
      <vt:lpstr>VISUAL INSIGHTS – UNCOVERING CRIME PATTERNS</vt:lpstr>
      <vt:lpstr>VISUAL INSIGHTS – UNCOVERING CRIME PATTERNS</vt:lpstr>
      <vt:lpstr>VISUAL INSIGHTS – UNCOVERING CRIME PATTERNS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Moundekar, Antara M</dc:creator>
  <cp:lastModifiedBy>Moundekar, Antara M</cp:lastModifiedBy>
  <cp:revision>92</cp:revision>
  <dcterms:created xsi:type="dcterms:W3CDTF">2024-04-18T22:42:37Z</dcterms:created>
  <dcterms:modified xsi:type="dcterms:W3CDTF">2024-05-05T01:20:50Z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